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dele II" panose="02010600030101010101" charset="0"/>
      <p:regular r:id="rId16"/>
    </p:embeddedFont>
    <p:embeddedFont>
      <p:font typeface="Coustard" panose="02010600030101010101" charset="0"/>
      <p:regular r:id="rId17"/>
    </p:embeddedFont>
    <p:embeddedFont>
      <p:font typeface="Lilita One" panose="02010600030101010101" charset="0"/>
      <p:regular r:id="rId18"/>
    </p:embeddedFont>
    <p:embeddedFont>
      <p:font typeface="Montserrat Classic" panose="02010600030101010101" charset="0"/>
      <p:regular r:id="rId19"/>
    </p:embeddedFont>
    <p:embeddedFont>
      <p:font typeface="Quattrocento" panose="02020502030000000404"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3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3352800" y="2258919"/>
            <a:ext cx="11893260" cy="5731327"/>
            <a:chOff x="0" y="0"/>
            <a:chExt cx="3132381" cy="1509485"/>
          </a:xfrm>
        </p:grpSpPr>
        <p:sp>
          <p:nvSpPr>
            <p:cNvPr id="3" name="Freeform 3"/>
            <p:cNvSpPr/>
            <p:nvPr/>
          </p:nvSpPr>
          <p:spPr>
            <a:xfrm>
              <a:off x="0" y="0"/>
              <a:ext cx="3132381" cy="1509485"/>
            </a:xfrm>
            <a:custGeom>
              <a:avLst/>
              <a:gdLst/>
              <a:ahLst/>
              <a:cxnLst/>
              <a:rect l="l" t="t" r="r" b="b"/>
              <a:pathLst>
                <a:path w="3132381" h="1509485">
                  <a:moveTo>
                    <a:pt x="0" y="0"/>
                  </a:moveTo>
                  <a:lnTo>
                    <a:pt x="3132381" y="0"/>
                  </a:lnTo>
                  <a:lnTo>
                    <a:pt x="3132381" y="1509485"/>
                  </a:lnTo>
                  <a:lnTo>
                    <a:pt x="0" y="1509485"/>
                  </a:lnTo>
                  <a:close/>
                </a:path>
              </a:pathLst>
            </a:custGeom>
            <a:solidFill>
              <a:srgbClr val="FAF8F0"/>
            </a:solidFill>
            <a:ln w="38100" cap="sq">
              <a:solidFill>
                <a:srgbClr val="000000"/>
              </a:solidFill>
              <a:prstDash val="solid"/>
              <a:miter/>
            </a:ln>
          </p:spPr>
          <p:txBody>
            <a:bodyPr/>
            <a:lstStyle/>
            <a:p>
              <a:endParaRPr lang="zh-CN" altLang="en-US" dirty="0"/>
            </a:p>
          </p:txBody>
        </p:sp>
        <p:sp>
          <p:nvSpPr>
            <p:cNvPr id="4" name="TextBox 4"/>
            <p:cNvSpPr txBox="1"/>
            <p:nvPr/>
          </p:nvSpPr>
          <p:spPr>
            <a:xfrm>
              <a:off x="0" y="-38100"/>
              <a:ext cx="3132381" cy="154758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5637076"/>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6" name="Freeform 6"/>
          <p:cNvSpPr/>
          <p:nvPr/>
        </p:nvSpPr>
        <p:spPr>
          <a:xfrm flipH="1">
            <a:off x="13593387" y="5637076"/>
            <a:ext cx="3665913" cy="4114800"/>
          </a:xfrm>
          <a:custGeom>
            <a:avLst/>
            <a:gdLst/>
            <a:ahLst/>
            <a:cxnLst/>
            <a:rect l="l" t="t" r="r" b="b"/>
            <a:pathLst>
              <a:path w="3665913" h="4114800">
                <a:moveTo>
                  <a:pt x="3665913" y="0"/>
                </a:moveTo>
                <a:lnTo>
                  <a:pt x="0" y="0"/>
                </a:lnTo>
                <a:lnTo>
                  <a:pt x="0" y="4114800"/>
                </a:lnTo>
                <a:lnTo>
                  <a:pt x="3665913" y="4114800"/>
                </a:lnTo>
                <a:lnTo>
                  <a:pt x="366591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7" name="TextBox 7"/>
          <p:cNvSpPr txBox="1"/>
          <p:nvPr/>
        </p:nvSpPr>
        <p:spPr>
          <a:xfrm>
            <a:off x="3737920" y="3619500"/>
            <a:ext cx="10812159" cy="3795911"/>
          </a:xfrm>
          <a:prstGeom prst="rect">
            <a:avLst/>
          </a:prstGeom>
        </p:spPr>
        <p:txBody>
          <a:bodyPr lIns="0" tIns="0" rIns="0" bIns="0" rtlCol="0" anchor="t">
            <a:spAutoFit/>
          </a:bodyPr>
          <a:lstStyle/>
          <a:p>
            <a:pPr algn="ctr">
              <a:lnSpc>
                <a:spcPts val="7839"/>
              </a:lnSpc>
            </a:pPr>
            <a:r>
              <a:rPr lang="en-US" sz="5599" b="1" dirty="0">
                <a:solidFill>
                  <a:srgbClr val="0E7C7A"/>
                </a:solidFill>
                <a:latin typeface="Coustard"/>
              </a:rPr>
              <a:t>Tippecanoe Local Warm-up Card Game 1.0 </a:t>
            </a:r>
          </a:p>
          <a:p>
            <a:pPr algn="ctr">
              <a:lnSpc>
                <a:spcPts val="7000"/>
              </a:lnSpc>
            </a:pPr>
            <a:endParaRPr lang="en-US" sz="5599" dirty="0">
              <a:solidFill>
                <a:srgbClr val="0E7C7A"/>
              </a:solidFill>
              <a:latin typeface="Coustard"/>
            </a:endParaRPr>
          </a:p>
          <a:p>
            <a:pPr algn="ctr">
              <a:lnSpc>
                <a:spcPts val="7000"/>
              </a:lnSpc>
            </a:pPr>
            <a:endParaRPr lang="en-US" sz="5599" dirty="0">
              <a:solidFill>
                <a:srgbClr val="0E7C7A"/>
              </a:solidFill>
              <a:latin typeface="Coustard"/>
            </a:endParaRPr>
          </a:p>
        </p:txBody>
      </p:sp>
      <p:sp>
        <p:nvSpPr>
          <p:cNvPr id="8" name="Freeform 8"/>
          <p:cNvSpPr/>
          <p:nvPr/>
        </p:nvSpPr>
        <p:spPr>
          <a:xfrm>
            <a:off x="6958531" y="720843"/>
            <a:ext cx="4370938" cy="1684798"/>
          </a:xfrm>
          <a:custGeom>
            <a:avLst/>
            <a:gdLst/>
            <a:ahLst/>
            <a:cxnLst/>
            <a:rect l="l" t="t" r="r" b="b"/>
            <a:pathLst>
              <a:path w="4370938" h="1684798">
                <a:moveTo>
                  <a:pt x="0" y="0"/>
                </a:moveTo>
                <a:lnTo>
                  <a:pt x="4370938" y="0"/>
                </a:lnTo>
                <a:lnTo>
                  <a:pt x="4370938" y="1684798"/>
                </a:lnTo>
                <a:lnTo>
                  <a:pt x="0" y="16847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CN" altLang="en-US"/>
          </a:p>
        </p:txBody>
      </p:sp>
      <p:sp>
        <p:nvSpPr>
          <p:cNvPr id="9" name="TextBox 9"/>
          <p:cNvSpPr txBox="1"/>
          <p:nvPr/>
        </p:nvSpPr>
        <p:spPr>
          <a:xfrm>
            <a:off x="5687547" y="5958408"/>
            <a:ext cx="6743790" cy="748017"/>
          </a:xfrm>
          <a:prstGeom prst="rect">
            <a:avLst/>
          </a:prstGeom>
        </p:spPr>
        <p:txBody>
          <a:bodyPr lIns="0" tIns="0" rIns="0" bIns="0" rtlCol="0" anchor="t">
            <a:spAutoFit/>
          </a:bodyPr>
          <a:lstStyle/>
          <a:p>
            <a:pPr algn="ctr">
              <a:lnSpc>
                <a:spcPts val="6020"/>
              </a:lnSpc>
            </a:pPr>
            <a:r>
              <a:rPr lang="en-US" sz="4300" dirty="0">
                <a:solidFill>
                  <a:srgbClr val="0E7C7A"/>
                </a:solidFill>
                <a:latin typeface="Lilita One"/>
              </a:rPr>
              <a:t>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952500" y="2128334"/>
            <a:ext cx="5309044" cy="7675074"/>
            <a:chOff x="0" y="0"/>
            <a:chExt cx="1398267" cy="2021419"/>
          </a:xfrm>
        </p:grpSpPr>
        <p:sp>
          <p:nvSpPr>
            <p:cNvPr id="3" name="Freeform 3"/>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27800" y="2128334"/>
            <a:ext cx="5309044" cy="7675074"/>
            <a:chOff x="0" y="0"/>
            <a:chExt cx="1398267" cy="2021419"/>
          </a:xfrm>
        </p:grpSpPr>
        <p:sp>
          <p:nvSpPr>
            <p:cNvPr id="6" name="Freeform 6"/>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7" name="TextBox 7"/>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103544" y="2128334"/>
            <a:ext cx="5309044" cy="4883374"/>
            <a:chOff x="0" y="0"/>
            <a:chExt cx="1398267" cy="1286156"/>
          </a:xfrm>
        </p:grpSpPr>
        <p:sp>
          <p:nvSpPr>
            <p:cNvPr id="9" name="Freeform 9"/>
            <p:cNvSpPr/>
            <p:nvPr/>
          </p:nvSpPr>
          <p:spPr>
            <a:xfrm>
              <a:off x="0" y="0"/>
              <a:ext cx="1398267" cy="1286156"/>
            </a:xfrm>
            <a:custGeom>
              <a:avLst/>
              <a:gdLst/>
              <a:ahLst/>
              <a:cxnLst/>
              <a:rect l="l" t="t" r="r" b="b"/>
              <a:pathLst>
                <a:path w="1398267" h="1286156">
                  <a:moveTo>
                    <a:pt x="0" y="0"/>
                  </a:moveTo>
                  <a:lnTo>
                    <a:pt x="1398267" y="0"/>
                  </a:lnTo>
                  <a:lnTo>
                    <a:pt x="1398267" y="1286156"/>
                  </a:lnTo>
                  <a:lnTo>
                    <a:pt x="0" y="1286156"/>
                  </a:lnTo>
                  <a:close/>
                </a:path>
              </a:pathLst>
            </a:custGeom>
            <a:solidFill>
              <a:srgbClr val="FAF8F0"/>
            </a:solidFill>
            <a:ln w="38100" cap="sq">
              <a:solidFill>
                <a:srgbClr val="000000"/>
              </a:solidFill>
              <a:prstDash val="solid"/>
              <a:miter/>
            </a:ln>
          </p:spPr>
          <p:txBody>
            <a:bodyPr/>
            <a:lstStyle/>
            <a:p>
              <a:endParaRPr lang="zh-CN" altLang="en-US"/>
            </a:p>
          </p:txBody>
        </p:sp>
        <p:sp>
          <p:nvSpPr>
            <p:cNvPr id="10" name="TextBox 10"/>
            <p:cNvSpPr txBox="1"/>
            <p:nvPr/>
          </p:nvSpPr>
          <p:spPr>
            <a:xfrm>
              <a:off x="0" y="-95250"/>
              <a:ext cx="1398267" cy="1381406"/>
            </a:xfrm>
            <a:prstGeom prst="rect">
              <a:avLst/>
            </a:prstGeom>
          </p:spPr>
          <p:txBody>
            <a:bodyPr lIns="50800" tIns="50800" rIns="50800" bIns="50800" rtlCol="0" anchor="ctr"/>
            <a:lstStyle/>
            <a:p>
              <a:pPr algn="ctr">
                <a:lnSpc>
                  <a:spcPts val="5880"/>
                </a:lnSpc>
              </a:pPr>
              <a:r>
                <a:rPr lang="en-US" sz="4200" spc="42">
                  <a:solidFill>
                    <a:srgbClr val="000000"/>
                  </a:solidFill>
                  <a:latin typeface="Quattrocento"/>
                </a:rPr>
                <a:t>Walk</a:t>
              </a:r>
            </a:p>
            <a:p>
              <a:pPr algn="ctr">
                <a:lnSpc>
                  <a:spcPts val="2659"/>
                </a:lnSpc>
              </a:pPr>
              <a:endParaRPr lang="en-US" sz="4200" spc="42">
                <a:solidFill>
                  <a:srgbClr val="000000"/>
                </a:solidFill>
                <a:latin typeface="Quattrocento"/>
              </a:endParaRPr>
            </a:p>
          </p:txBody>
        </p:sp>
      </p:grpSp>
      <p:sp>
        <p:nvSpPr>
          <p:cNvPr id="11" name="Freeform 11"/>
          <p:cNvSpPr/>
          <p:nvPr/>
        </p:nvSpPr>
        <p:spPr>
          <a:xfrm>
            <a:off x="18292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2" name="Freeform 12"/>
          <p:cNvSpPr/>
          <p:nvPr/>
        </p:nvSpPr>
        <p:spPr>
          <a:xfrm>
            <a:off x="74045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3" name="Freeform 13"/>
          <p:cNvSpPr/>
          <p:nvPr/>
        </p:nvSpPr>
        <p:spPr>
          <a:xfrm>
            <a:off x="129798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4" name="Freeform 14"/>
          <p:cNvSpPr/>
          <p:nvPr/>
        </p:nvSpPr>
        <p:spPr>
          <a:xfrm rot="513009">
            <a:off x="12838545" y="6312912"/>
            <a:ext cx="4290054" cy="3627046"/>
          </a:xfrm>
          <a:custGeom>
            <a:avLst/>
            <a:gdLst/>
            <a:ahLst/>
            <a:cxnLst/>
            <a:rect l="l" t="t" r="r" b="b"/>
            <a:pathLst>
              <a:path w="4290054" h="3627046">
                <a:moveTo>
                  <a:pt x="0" y="0"/>
                </a:moveTo>
                <a:lnTo>
                  <a:pt x="4290055" y="0"/>
                </a:lnTo>
                <a:lnTo>
                  <a:pt x="4290055" y="3627046"/>
                </a:lnTo>
                <a:lnTo>
                  <a:pt x="0" y="3627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5" name="TextBox 15"/>
          <p:cNvSpPr txBox="1"/>
          <p:nvPr/>
        </p:nvSpPr>
        <p:spPr>
          <a:xfrm>
            <a:off x="2680126" y="321316"/>
            <a:ext cx="12927748" cy="2628889"/>
          </a:xfrm>
          <a:prstGeom prst="rect">
            <a:avLst/>
          </a:prstGeom>
        </p:spPr>
        <p:txBody>
          <a:bodyPr lIns="0" tIns="0" rIns="0" bIns="0" rtlCol="0" anchor="t">
            <a:spAutoFit/>
          </a:bodyPr>
          <a:lstStyle/>
          <a:p>
            <a:pPr algn="ctr">
              <a:lnSpc>
                <a:spcPts val="10500"/>
              </a:lnSpc>
            </a:pPr>
            <a:r>
              <a:rPr lang="en-US" sz="7500">
                <a:solidFill>
                  <a:srgbClr val="FAF8F0"/>
                </a:solidFill>
                <a:latin typeface="Coustard"/>
                <a:ea typeface="Coustard"/>
              </a:rPr>
              <a:t>M4：Zoom in on actions</a:t>
            </a:r>
          </a:p>
          <a:p>
            <a:pPr algn="ctr">
              <a:lnSpc>
                <a:spcPts val="10500"/>
              </a:lnSpc>
            </a:pPr>
            <a:endParaRPr lang="en-US" sz="7500">
              <a:solidFill>
                <a:srgbClr val="FAF8F0"/>
              </a:solidFill>
              <a:latin typeface="Coustard"/>
              <a:ea typeface="Coustard"/>
            </a:endParaRPr>
          </a:p>
        </p:txBody>
      </p:sp>
      <p:sp>
        <p:nvSpPr>
          <p:cNvPr id="16" name="TextBox 16"/>
          <p:cNvSpPr txBox="1"/>
          <p:nvPr/>
        </p:nvSpPr>
        <p:spPr>
          <a:xfrm>
            <a:off x="1406852" y="2460323"/>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M4.001</a:t>
            </a:r>
          </a:p>
        </p:txBody>
      </p:sp>
      <p:sp>
        <p:nvSpPr>
          <p:cNvPr id="17" name="TextBox 17"/>
          <p:cNvSpPr txBox="1"/>
          <p:nvPr/>
        </p:nvSpPr>
        <p:spPr>
          <a:xfrm>
            <a:off x="6966439"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M4.002</a:t>
            </a:r>
          </a:p>
        </p:txBody>
      </p:sp>
      <p:sp>
        <p:nvSpPr>
          <p:cNvPr id="18" name="TextBox 18"/>
          <p:cNvSpPr txBox="1"/>
          <p:nvPr/>
        </p:nvSpPr>
        <p:spPr>
          <a:xfrm>
            <a:off x="12481252"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M4.003</a:t>
            </a:r>
          </a:p>
        </p:txBody>
      </p:sp>
      <p:sp>
        <p:nvSpPr>
          <p:cNvPr id="19" name="TextBox 19"/>
          <p:cNvSpPr txBox="1"/>
          <p:nvPr/>
        </p:nvSpPr>
        <p:spPr>
          <a:xfrm>
            <a:off x="952500" y="5048250"/>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Jump</a:t>
            </a:r>
          </a:p>
        </p:txBody>
      </p:sp>
      <p:sp>
        <p:nvSpPr>
          <p:cNvPr id="20" name="TextBox 20"/>
          <p:cNvSpPr txBox="1"/>
          <p:nvPr/>
        </p:nvSpPr>
        <p:spPr>
          <a:xfrm>
            <a:off x="6794500" y="4730115"/>
            <a:ext cx="5309044" cy="1474470"/>
          </a:xfrm>
          <a:prstGeom prst="rect">
            <a:avLst/>
          </a:prstGeom>
        </p:spPr>
        <p:txBody>
          <a:bodyPr lIns="0" tIns="0" rIns="0" bIns="0" rtlCol="0" anchor="t">
            <a:spAutoFit/>
          </a:bodyPr>
          <a:lstStyle/>
          <a:p>
            <a:pPr algn="ctr">
              <a:lnSpc>
                <a:spcPts val="5880"/>
              </a:lnSpc>
            </a:pPr>
            <a:r>
              <a:rPr lang="en-US" sz="4200" spc="42">
                <a:solidFill>
                  <a:srgbClr val="000000"/>
                </a:solidFill>
                <a:latin typeface="Quattrocento"/>
              </a:rPr>
              <a:t>Run</a:t>
            </a:r>
          </a:p>
          <a:p>
            <a:pPr algn="ctr">
              <a:lnSpc>
                <a:spcPts val="5880"/>
              </a:lnSpc>
              <a:spcBef>
                <a:spcPct val="0"/>
              </a:spcBef>
            </a:pPr>
            <a:endParaRPr lang="en-US" sz="4200" spc="42">
              <a:solidFill>
                <a:srgbClr val="000000"/>
              </a:solidFill>
              <a:latin typeface="Quattrocen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952500" y="2128334"/>
            <a:ext cx="5309044" cy="7675074"/>
            <a:chOff x="0" y="0"/>
            <a:chExt cx="1398267" cy="2021419"/>
          </a:xfrm>
        </p:grpSpPr>
        <p:sp>
          <p:nvSpPr>
            <p:cNvPr id="3" name="Freeform 3"/>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27800" y="2128334"/>
            <a:ext cx="5309044" cy="7675074"/>
            <a:chOff x="0" y="0"/>
            <a:chExt cx="1398267" cy="2021419"/>
          </a:xfrm>
        </p:grpSpPr>
        <p:sp>
          <p:nvSpPr>
            <p:cNvPr id="6" name="Freeform 6"/>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7" name="TextBox 7"/>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103544" y="2128334"/>
            <a:ext cx="5309044" cy="4883374"/>
            <a:chOff x="0" y="0"/>
            <a:chExt cx="1398267" cy="1286156"/>
          </a:xfrm>
        </p:grpSpPr>
        <p:sp>
          <p:nvSpPr>
            <p:cNvPr id="9" name="Freeform 9"/>
            <p:cNvSpPr/>
            <p:nvPr/>
          </p:nvSpPr>
          <p:spPr>
            <a:xfrm>
              <a:off x="0" y="0"/>
              <a:ext cx="1398267" cy="1286156"/>
            </a:xfrm>
            <a:custGeom>
              <a:avLst/>
              <a:gdLst/>
              <a:ahLst/>
              <a:cxnLst/>
              <a:rect l="l" t="t" r="r" b="b"/>
              <a:pathLst>
                <a:path w="1398267" h="1286156">
                  <a:moveTo>
                    <a:pt x="0" y="0"/>
                  </a:moveTo>
                  <a:lnTo>
                    <a:pt x="1398267" y="0"/>
                  </a:lnTo>
                  <a:lnTo>
                    <a:pt x="1398267" y="1286156"/>
                  </a:lnTo>
                  <a:lnTo>
                    <a:pt x="0" y="1286156"/>
                  </a:lnTo>
                  <a:close/>
                </a:path>
              </a:pathLst>
            </a:custGeom>
            <a:solidFill>
              <a:srgbClr val="FAF8F0"/>
            </a:solidFill>
            <a:ln w="38100" cap="sq">
              <a:solidFill>
                <a:srgbClr val="000000"/>
              </a:solidFill>
              <a:prstDash val="solid"/>
              <a:miter/>
            </a:ln>
          </p:spPr>
          <p:txBody>
            <a:bodyPr/>
            <a:lstStyle/>
            <a:p>
              <a:endParaRPr lang="zh-CN" altLang="en-US"/>
            </a:p>
          </p:txBody>
        </p:sp>
        <p:sp>
          <p:nvSpPr>
            <p:cNvPr id="10" name="TextBox 10"/>
            <p:cNvSpPr txBox="1"/>
            <p:nvPr/>
          </p:nvSpPr>
          <p:spPr>
            <a:xfrm>
              <a:off x="0" y="-47625"/>
              <a:ext cx="1398267" cy="1333781"/>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8292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2" name="Freeform 12"/>
          <p:cNvSpPr/>
          <p:nvPr/>
        </p:nvSpPr>
        <p:spPr>
          <a:xfrm>
            <a:off x="74045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3" name="Freeform 13"/>
          <p:cNvSpPr/>
          <p:nvPr/>
        </p:nvSpPr>
        <p:spPr>
          <a:xfrm>
            <a:off x="129798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4" name="Freeform 14"/>
          <p:cNvSpPr/>
          <p:nvPr/>
        </p:nvSpPr>
        <p:spPr>
          <a:xfrm rot="513009">
            <a:off x="12838545" y="6312912"/>
            <a:ext cx="4290054" cy="3627046"/>
          </a:xfrm>
          <a:custGeom>
            <a:avLst/>
            <a:gdLst/>
            <a:ahLst/>
            <a:cxnLst/>
            <a:rect l="l" t="t" r="r" b="b"/>
            <a:pathLst>
              <a:path w="4290054" h="3627046">
                <a:moveTo>
                  <a:pt x="0" y="0"/>
                </a:moveTo>
                <a:lnTo>
                  <a:pt x="4290055" y="0"/>
                </a:lnTo>
                <a:lnTo>
                  <a:pt x="4290055" y="3627046"/>
                </a:lnTo>
                <a:lnTo>
                  <a:pt x="0" y="3627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5" name="TextBox 15"/>
          <p:cNvSpPr txBox="1"/>
          <p:nvPr/>
        </p:nvSpPr>
        <p:spPr>
          <a:xfrm>
            <a:off x="2680126" y="321316"/>
            <a:ext cx="12927748" cy="2628889"/>
          </a:xfrm>
          <a:prstGeom prst="rect">
            <a:avLst/>
          </a:prstGeom>
        </p:spPr>
        <p:txBody>
          <a:bodyPr lIns="0" tIns="0" rIns="0" bIns="0" rtlCol="0" anchor="t">
            <a:spAutoFit/>
          </a:bodyPr>
          <a:lstStyle/>
          <a:p>
            <a:pPr algn="ctr">
              <a:lnSpc>
                <a:spcPts val="10500"/>
              </a:lnSpc>
            </a:pPr>
            <a:r>
              <a:rPr lang="en-US" sz="7500">
                <a:solidFill>
                  <a:srgbClr val="FAF8F0"/>
                </a:solidFill>
                <a:latin typeface="Coustard"/>
                <a:ea typeface="Coustard"/>
              </a:rPr>
              <a:t>M4：Zoom in on actions</a:t>
            </a:r>
          </a:p>
          <a:p>
            <a:pPr algn="ctr">
              <a:lnSpc>
                <a:spcPts val="10500"/>
              </a:lnSpc>
            </a:pPr>
            <a:endParaRPr lang="en-US" sz="7500">
              <a:solidFill>
                <a:srgbClr val="FAF8F0"/>
              </a:solidFill>
              <a:latin typeface="Coustard"/>
              <a:ea typeface="Coustard"/>
            </a:endParaRPr>
          </a:p>
        </p:txBody>
      </p:sp>
      <p:sp>
        <p:nvSpPr>
          <p:cNvPr id="16" name="TextBox 16"/>
          <p:cNvSpPr txBox="1"/>
          <p:nvPr/>
        </p:nvSpPr>
        <p:spPr>
          <a:xfrm>
            <a:off x="1406852" y="2460323"/>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M4.004</a:t>
            </a:r>
          </a:p>
        </p:txBody>
      </p:sp>
      <p:sp>
        <p:nvSpPr>
          <p:cNvPr id="17" name="TextBox 17"/>
          <p:cNvSpPr txBox="1"/>
          <p:nvPr/>
        </p:nvSpPr>
        <p:spPr>
          <a:xfrm>
            <a:off x="6966439"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M4.005</a:t>
            </a:r>
          </a:p>
        </p:txBody>
      </p:sp>
      <p:sp>
        <p:nvSpPr>
          <p:cNvPr id="18" name="TextBox 18"/>
          <p:cNvSpPr txBox="1"/>
          <p:nvPr/>
        </p:nvSpPr>
        <p:spPr>
          <a:xfrm>
            <a:off x="12481252"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M4.006</a:t>
            </a:r>
          </a:p>
        </p:txBody>
      </p:sp>
      <p:sp>
        <p:nvSpPr>
          <p:cNvPr id="19" name="TextBox 19"/>
          <p:cNvSpPr txBox="1"/>
          <p:nvPr/>
        </p:nvSpPr>
        <p:spPr>
          <a:xfrm>
            <a:off x="998456" y="5282636"/>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Clap</a:t>
            </a:r>
          </a:p>
        </p:txBody>
      </p:sp>
      <p:sp>
        <p:nvSpPr>
          <p:cNvPr id="20" name="TextBox 20"/>
          <p:cNvSpPr txBox="1"/>
          <p:nvPr/>
        </p:nvSpPr>
        <p:spPr>
          <a:xfrm>
            <a:off x="6558044" y="5282636"/>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Dance</a:t>
            </a:r>
          </a:p>
        </p:txBody>
      </p:sp>
      <p:sp>
        <p:nvSpPr>
          <p:cNvPr id="21" name="TextBox 21"/>
          <p:cNvSpPr txBox="1"/>
          <p:nvPr/>
        </p:nvSpPr>
        <p:spPr>
          <a:xfrm>
            <a:off x="12481252" y="4474771"/>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Wave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2180271" y="2596294"/>
            <a:ext cx="13707130" cy="6469008"/>
            <a:chOff x="0" y="0"/>
            <a:chExt cx="3610108" cy="1703772"/>
          </a:xfrm>
        </p:grpSpPr>
        <p:sp>
          <p:nvSpPr>
            <p:cNvPr id="3" name="Freeform 3"/>
            <p:cNvSpPr/>
            <p:nvPr/>
          </p:nvSpPr>
          <p:spPr>
            <a:xfrm>
              <a:off x="0" y="0"/>
              <a:ext cx="3610108" cy="1703772"/>
            </a:xfrm>
            <a:custGeom>
              <a:avLst/>
              <a:gdLst/>
              <a:ahLst/>
              <a:cxnLst/>
              <a:rect l="l" t="t" r="r" b="b"/>
              <a:pathLst>
                <a:path w="3610108" h="1703772">
                  <a:moveTo>
                    <a:pt x="0" y="0"/>
                  </a:moveTo>
                  <a:lnTo>
                    <a:pt x="3610108" y="0"/>
                  </a:lnTo>
                  <a:lnTo>
                    <a:pt x="3610108" y="1703772"/>
                  </a:lnTo>
                  <a:lnTo>
                    <a:pt x="0" y="1703772"/>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76200"/>
              <a:ext cx="3610108" cy="1779972"/>
            </a:xfrm>
            <a:prstGeom prst="rect">
              <a:avLst/>
            </a:prstGeom>
          </p:spPr>
          <p:txBody>
            <a:bodyPr lIns="50800" tIns="50800" rIns="50800" bIns="50800" rtlCol="0" anchor="ctr"/>
            <a:lstStyle/>
            <a:p>
              <a:pPr algn="ctr">
                <a:lnSpc>
                  <a:spcPts val="5039"/>
                </a:lnSpc>
              </a:pPr>
              <a:r>
                <a:rPr lang="en-US" sz="3599" dirty="0">
                  <a:solidFill>
                    <a:srgbClr val="1C2143"/>
                  </a:solidFill>
                  <a:latin typeface="Coustard" panose="02010600030101010101" charset="0"/>
                </a:rPr>
                <a:t>In just a few minutes, we drafted four subsections of the 'M' part: M1, M2, M3, and M4, each divided into six smaller components. For instance, M1 includes M1.001, M1.002, M1.003, M1.004, M1.005, and M1.006. </a:t>
              </a:r>
            </a:p>
            <a:p>
              <a:pPr algn="ctr">
                <a:lnSpc>
                  <a:spcPts val="5039"/>
                </a:lnSpc>
              </a:pPr>
              <a:endParaRPr lang="en-US" sz="3599" dirty="0">
                <a:solidFill>
                  <a:srgbClr val="1C2143"/>
                </a:solidFill>
                <a:latin typeface="Coustard" panose="02010600030101010101" charset="0"/>
              </a:endParaRPr>
            </a:p>
            <a:p>
              <a:pPr algn="ctr">
                <a:lnSpc>
                  <a:spcPts val="5039"/>
                </a:lnSpc>
              </a:pPr>
              <a:r>
                <a:rPr lang="en-US" sz="3599" dirty="0">
                  <a:solidFill>
                    <a:srgbClr val="1C2143"/>
                  </a:solidFill>
                  <a:latin typeface="Coustard" panose="02010600030101010101" charset="0"/>
                </a:rPr>
                <a:t>How many new card combinations can you create in just a few minutes using only the letter sequence 'M'?</a:t>
              </a:r>
            </a:p>
            <a:p>
              <a:pPr algn="ctr">
                <a:lnSpc>
                  <a:spcPts val="2659"/>
                </a:lnSpc>
              </a:pPr>
              <a:endParaRPr lang="en-US" sz="3599" dirty="0">
                <a:solidFill>
                  <a:srgbClr val="1C2143"/>
                </a:solidFill>
                <a:latin typeface="Montserrat Classic"/>
              </a:endParaRPr>
            </a:p>
          </p:txBody>
        </p:sp>
      </p:grpSp>
      <p:sp>
        <p:nvSpPr>
          <p:cNvPr id="5" name="Freeform 5"/>
          <p:cNvSpPr/>
          <p:nvPr/>
        </p:nvSpPr>
        <p:spPr>
          <a:xfrm>
            <a:off x="15148910" y="6793592"/>
            <a:ext cx="3139090" cy="3282319"/>
          </a:xfrm>
          <a:custGeom>
            <a:avLst/>
            <a:gdLst/>
            <a:ahLst/>
            <a:cxnLst/>
            <a:rect l="l" t="t" r="r" b="b"/>
            <a:pathLst>
              <a:path w="3139090" h="3282319">
                <a:moveTo>
                  <a:pt x="0" y="0"/>
                </a:moveTo>
                <a:lnTo>
                  <a:pt x="3139090" y="0"/>
                </a:lnTo>
                <a:lnTo>
                  <a:pt x="3139090" y="3282319"/>
                </a:lnTo>
                <a:lnTo>
                  <a:pt x="0" y="3282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6" name="TextBox 6"/>
          <p:cNvSpPr txBox="1"/>
          <p:nvPr/>
        </p:nvSpPr>
        <p:spPr>
          <a:xfrm>
            <a:off x="3974516" y="899187"/>
            <a:ext cx="12927748" cy="1295389"/>
          </a:xfrm>
          <a:prstGeom prst="rect">
            <a:avLst/>
          </a:prstGeom>
        </p:spPr>
        <p:txBody>
          <a:bodyPr lIns="0" tIns="0" rIns="0" bIns="0" rtlCol="0" anchor="t">
            <a:spAutoFit/>
          </a:bodyPr>
          <a:lstStyle/>
          <a:p>
            <a:pPr algn="ctr">
              <a:lnSpc>
                <a:spcPts val="10500"/>
              </a:lnSpc>
            </a:pPr>
            <a:r>
              <a:rPr lang="en-US" sz="7500">
                <a:solidFill>
                  <a:srgbClr val="FAF8F0"/>
                </a:solidFill>
                <a:latin typeface="Coustard"/>
              </a:rPr>
              <a:t>only the letter sequence 'M'</a:t>
            </a:r>
          </a:p>
        </p:txBody>
      </p:sp>
      <p:sp>
        <p:nvSpPr>
          <p:cNvPr id="7" name="Freeform 7"/>
          <p:cNvSpPr/>
          <p:nvPr/>
        </p:nvSpPr>
        <p:spPr>
          <a:xfrm rot="-1099781">
            <a:off x="143552" y="1652271"/>
            <a:ext cx="4073437" cy="1570125"/>
          </a:xfrm>
          <a:custGeom>
            <a:avLst/>
            <a:gdLst/>
            <a:ahLst/>
            <a:cxnLst/>
            <a:rect l="l" t="t" r="r" b="b"/>
            <a:pathLst>
              <a:path w="4073437" h="1570125">
                <a:moveTo>
                  <a:pt x="0" y="0"/>
                </a:moveTo>
                <a:lnTo>
                  <a:pt x="4073437" y="0"/>
                </a:lnTo>
                <a:lnTo>
                  <a:pt x="4073437" y="1570125"/>
                </a:lnTo>
                <a:lnTo>
                  <a:pt x="0" y="1570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7C7A"/>
        </a:solidFill>
        <a:effectLst/>
      </p:bgPr>
    </p:bg>
    <p:spTree>
      <p:nvGrpSpPr>
        <p:cNvPr id="1" name=""/>
        <p:cNvGrpSpPr/>
        <p:nvPr/>
      </p:nvGrpSpPr>
      <p:grpSpPr>
        <a:xfrm>
          <a:off x="0" y="0"/>
          <a:ext cx="0" cy="0"/>
          <a:chOff x="0" y="0"/>
          <a:chExt cx="0" cy="0"/>
        </a:xfrm>
      </p:grpSpPr>
      <p:grpSp>
        <p:nvGrpSpPr>
          <p:cNvPr id="2" name="Group 2"/>
          <p:cNvGrpSpPr/>
          <p:nvPr/>
        </p:nvGrpSpPr>
        <p:grpSpPr>
          <a:xfrm>
            <a:off x="1048371" y="2437334"/>
            <a:ext cx="16210929" cy="6469008"/>
            <a:chOff x="0" y="0"/>
            <a:chExt cx="4269545" cy="1703772"/>
          </a:xfrm>
        </p:grpSpPr>
        <p:sp>
          <p:nvSpPr>
            <p:cNvPr id="3" name="Freeform 3"/>
            <p:cNvSpPr/>
            <p:nvPr/>
          </p:nvSpPr>
          <p:spPr>
            <a:xfrm>
              <a:off x="0" y="0"/>
              <a:ext cx="4269545" cy="1703772"/>
            </a:xfrm>
            <a:custGeom>
              <a:avLst/>
              <a:gdLst/>
              <a:ahLst/>
              <a:cxnLst/>
              <a:rect l="l" t="t" r="r" b="b"/>
              <a:pathLst>
                <a:path w="4269545" h="1703772">
                  <a:moveTo>
                    <a:pt x="0" y="0"/>
                  </a:moveTo>
                  <a:lnTo>
                    <a:pt x="4269545" y="0"/>
                  </a:lnTo>
                  <a:lnTo>
                    <a:pt x="4269545" y="1703772"/>
                  </a:lnTo>
                  <a:lnTo>
                    <a:pt x="0" y="1703772"/>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38100"/>
              <a:ext cx="4269545" cy="174187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283506" y="5895721"/>
            <a:ext cx="3004494" cy="4040272"/>
          </a:xfrm>
          <a:custGeom>
            <a:avLst/>
            <a:gdLst/>
            <a:ahLst/>
            <a:cxnLst/>
            <a:rect l="l" t="t" r="r" b="b"/>
            <a:pathLst>
              <a:path w="3004494" h="4040272">
                <a:moveTo>
                  <a:pt x="0" y="0"/>
                </a:moveTo>
                <a:lnTo>
                  <a:pt x="3004494" y="0"/>
                </a:lnTo>
                <a:lnTo>
                  <a:pt x="3004494" y="4040272"/>
                </a:lnTo>
                <a:lnTo>
                  <a:pt x="0" y="4040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6" name="TextBox 6"/>
          <p:cNvSpPr txBox="1"/>
          <p:nvPr/>
        </p:nvSpPr>
        <p:spPr>
          <a:xfrm>
            <a:off x="4331552" y="924953"/>
            <a:ext cx="12927748" cy="1295389"/>
          </a:xfrm>
          <a:prstGeom prst="rect">
            <a:avLst/>
          </a:prstGeom>
        </p:spPr>
        <p:txBody>
          <a:bodyPr lIns="0" tIns="0" rIns="0" bIns="0" rtlCol="0" anchor="t">
            <a:spAutoFit/>
          </a:bodyPr>
          <a:lstStyle/>
          <a:p>
            <a:pPr algn="ctr">
              <a:lnSpc>
                <a:spcPts val="10500"/>
              </a:lnSpc>
            </a:pPr>
            <a:r>
              <a:rPr lang="en-US" sz="7500" dirty="0">
                <a:solidFill>
                  <a:srgbClr val="FAF8F0"/>
                </a:solidFill>
                <a:latin typeface="Coustard"/>
              </a:rPr>
              <a:t>1,296 possible combinations </a:t>
            </a:r>
          </a:p>
        </p:txBody>
      </p:sp>
      <p:sp>
        <p:nvSpPr>
          <p:cNvPr id="7" name="Freeform 7"/>
          <p:cNvSpPr/>
          <p:nvPr/>
        </p:nvSpPr>
        <p:spPr>
          <a:xfrm rot="-1099781">
            <a:off x="143552" y="1652271"/>
            <a:ext cx="4073437" cy="1570125"/>
          </a:xfrm>
          <a:custGeom>
            <a:avLst/>
            <a:gdLst/>
            <a:ahLst/>
            <a:cxnLst/>
            <a:rect l="l" t="t" r="r" b="b"/>
            <a:pathLst>
              <a:path w="4073437" h="1570125">
                <a:moveTo>
                  <a:pt x="0" y="0"/>
                </a:moveTo>
                <a:lnTo>
                  <a:pt x="4073437" y="0"/>
                </a:lnTo>
                <a:lnTo>
                  <a:pt x="4073437" y="1570125"/>
                </a:lnTo>
                <a:lnTo>
                  <a:pt x="0" y="1570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8" name="TextBox 8"/>
          <p:cNvSpPr txBox="1"/>
          <p:nvPr/>
        </p:nvSpPr>
        <p:spPr>
          <a:xfrm>
            <a:off x="2680126" y="3102109"/>
            <a:ext cx="12179433" cy="5369419"/>
          </a:xfrm>
          <a:prstGeom prst="rect">
            <a:avLst/>
          </a:prstGeom>
        </p:spPr>
        <p:txBody>
          <a:bodyPr lIns="0" tIns="0" rIns="0" bIns="0" rtlCol="0" anchor="t">
            <a:spAutoFit/>
          </a:bodyPr>
          <a:lstStyle/>
          <a:p>
            <a:pPr algn="l">
              <a:lnSpc>
                <a:spcPts val="3475"/>
              </a:lnSpc>
              <a:spcBef>
                <a:spcPct val="0"/>
              </a:spcBef>
            </a:pPr>
            <a:r>
              <a:rPr lang="en-US" sz="2482" dirty="0">
                <a:solidFill>
                  <a:srgbClr val="1C2143"/>
                </a:solidFill>
                <a:latin typeface="Coustard" panose="02010600030101010101" charset="0"/>
              </a:rPr>
              <a:t>To calculate the total number of possible combinations when selecting one item from each of four groups (M1, M2, M3, M4) with six items in each group, you would use the following calculation:</a:t>
            </a:r>
          </a:p>
          <a:p>
            <a:pPr algn="l">
              <a:lnSpc>
                <a:spcPts val="3475"/>
              </a:lnSpc>
              <a:spcBef>
                <a:spcPct val="0"/>
              </a:spcBef>
            </a:pPr>
            <a:endParaRPr lang="en-US" sz="2482" dirty="0">
              <a:solidFill>
                <a:srgbClr val="1C2143"/>
              </a:solidFill>
              <a:latin typeface="Coustard" panose="02010600030101010101" charset="0"/>
            </a:endParaRPr>
          </a:p>
          <a:p>
            <a:pPr algn="l">
              <a:lnSpc>
                <a:spcPts val="3475"/>
              </a:lnSpc>
              <a:spcBef>
                <a:spcPct val="0"/>
              </a:spcBef>
            </a:pPr>
            <a:r>
              <a:rPr lang="en-US" sz="2482" dirty="0">
                <a:solidFill>
                  <a:srgbClr val="1C2143"/>
                </a:solidFill>
                <a:latin typeface="Coustard" panose="02010600030101010101" charset="0"/>
                <a:ea typeface="Montserrat Classic"/>
              </a:rPr>
              <a:t>?Each group 𝑀M has six options (𝑀.001M.001 to 𝑀.006M.006). When selecting one item from each group, the number of possible combinations 𝐶C is given by multiplying the number of options in each group. Since there are four groups, each with six options, the formula for the total number of combinations 𝐶C is:?𝐶=6×6×6×6C=6×6×6×6?</a:t>
            </a:r>
          </a:p>
          <a:p>
            <a:pPr algn="l">
              <a:lnSpc>
                <a:spcPts val="3475"/>
              </a:lnSpc>
              <a:spcBef>
                <a:spcPct val="0"/>
              </a:spcBef>
            </a:pPr>
            <a:endParaRPr lang="en-US" sz="2482" dirty="0">
              <a:solidFill>
                <a:srgbClr val="1C2143"/>
              </a:solidFill>
              <a:latin typeface="Coustard" panose="02010600030101010101" charset="0"/>
              <a:ea typeface="Montserrat Classic"/>
            </a:endParaRPr>
          </a:p>
          <a:p>
            <a:pPr algn="l">
              <a:lnSpc>
                <a:spcPts val="3475"/>
              </a:lnSpc>
              <a:spcBef>
                <a:spcPct val="0"/>
              </a:spcBef>
            </a:pPr>
            <a:r>
              <a:rPr lang="en-US" sz="2482" dirty="0">
                <a:solidFill>
                  <a:srgbClr val="1C2143"/>
                </a:solidFill>
                <a:latin typeface="Coustard" panose="02010600030101010101" charset="0"/>
              </a:rPr>
              <a:t>Let's calculate that:?There are 1,296 possible combinations when selecting one item from each of the four groups (M1, M2, M3, and M4), each having six items.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7C7A"/>
        </a:solidFill>
        <a:effectLst/>
      </p:bgPr>
    </p:bg>
    <p:spTree>
      <p:nvGrpSpPr>
        <p:cNvPr id="1" name=""/>
        <p:cNvGrpSpPr/>
        <p:nvPr/>
      </p:nvGrpSpPr>
      <p:grpSpPr>
        <a:xfrm>
          <a:off x="0" y="0"/>
          <a:ext cx="0" cy="0"/>
          <a:chOff x="0" y="0"/>
          <a:chExt cx="0" cy="0"/>
        </a:xfrm>
      </p:grpSpPr>
      <p:grpSp>
        <p:nvGrpSpPr>
          <p:cNvPr id="2" name="Group 2"/>
          <p:cNvGrpSpPr/>
          <p:nvPr/>
        </p:nvGrpSpPr>
        <p:grpSpPr>
          <a:xfrm>
            <a:off x="1048371" y="2437334"/>
            <a:ext cx="16210929" cy="6469008"/>
            <a:chOff x="0" y="0"/>
            <a:chExt cx="4269545" cy="1703772"/>
          </a:xfrm>
        </p:grpSpPr>
        <p:sp>
          <p:nvSpPr>
            <p:cNvPr id="3" name="Freeform 3"/>
            <p:cNvSpPr/>
            <p:nvPr/>
          </p:nvSpPr>
          <p:spPr>
            <a:xfrm>
              <a:off x="0" y="0"/>
              <a:ext cx="4269545" cy="1703772"/>
            </a:xfrm>
            <a:custGeom>
              <a:avLst/>
              <a:gdLst/>
              <a:ahLst/>
              <a:cxnLst/>
              <a:rect l="l" t="t" r="r" b="b"/>
              <a:pathLst>
                <a:path w="4269545" h="1703772">
                  <a:moveTo>
                    <a:pt x="0" y="0"/>
                  </a:moveTo>
                  <a:lnTo>
                    <a:pt x="4269545" y="0"/>
                  </a:lnTo>
                  <a:lnTo>
                    <a:pt x="4269545" y="1703772"/>
                  </a:lnTo>
                  <a:lnTo>
                    <a:pt x="0" y="1703772"/>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38100"/>
              <a:ext cx="4269545" cy="174187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615270" y="5763135"/>
            <a:ext cx="3004494" cy="4040272"/>
          </a:xfrm>
          <a:custGeom>
            <a:avLst/>
            <a:gdLst/>
            <a:ahLst/>
            <a:cxnLst/>
            <a:rect l="l" t="t" r="r" b="b"/>
            <a:pathLst>
              <a:path w="3004494" h="4040272">
                <a:moveTo>
                  <a:pt x="0" y="0"/>
                </a:moveTo>
                <a:lnTo>
                  <a:pt x="3004494" y="0"/>
                </a:lnTo>
                <a:lnTo>
                  <a:pt x="3004494" y="4040273"/>
                </a:lnTo>
                <a:lnTo>
                  <a:pt x="0" y="4040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6" name="Freeform 6"/>
          <p:cNvSpPr/>
          <p:nvPr/>
        </p:nvSpPr>
        <p:spPr>
          <a:xfrm rot="-1099781">
            <a:off x="143552" y="1652271"/>
            <a:ext cx="4073437" cy="1570125"/>
          </a:xfrm>
          <a:custGeom>
            <a:avLst/>
            <a:gdLst/>
            <a:ahLst/>
            <a:cxnLst/>
            <a:rect l="l" t="t" r="r" b="b"/>
            <a:pathLst>
              <a:path w="4073437" h="1570125">
                <a:moveTo>
                  <a:pt x="0" y="0"/>
                </a:moveTo>
                <a:lnTo>
                  <a:pt x="4073437" y="0"/>
                </a:lnTo>
                <a:lnTo>
                  <a:pt x="4073437" y="1570125"/>
                </a:lnTo>
                <a:lnTo>
                  <a:pt x="0" y="1570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7" name="TextBox 7"/>
          <p:cNvSpPr txBox="1"/>
          <p:nvPr/>
        </p:nvSpPr>
        <p:spPr>
          <a:xfrm>
            <a:off x="2901214" y="3125590"/>
            <a:ext cx="12145520" cy="5290854"/>
          </a:xfrm>
          <a:prstGeom prst="rect">
            <a:avLst/>
          </a:prstGeom>
        </p:spPr>
        <p:txBody>
          <a:bodyPr lIns="0" tIns="0" rIns="0" bIns="0" rtlCol="0" anchor="t">
            <a:spAutoFit/>
          </a:bodyPr>
          <a:lstStyle/>
          <a:p>
            <a:pPr algn="ctr">
              <a:lnSpc>
                <a:spcPts val="21278"/>
              </a:lnSpc>
              <a:spcBef>
                <a:spcPct val="0"/>
              </a:spcBef>
            </a:pPr>
            <a:r>
              <a:rPr lang="en-US" sz="15198" spc="151">
                <a:solidFill>
                  <a:srgbClr val="369694"/>
                </a:solidFill>
                <a:latin typeface="Adele II"/>
              </a:rPr>
              <a:t>Craft Your Own Card Set, One Card at a Time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528631"/>
            <a:ext cx="16210929" cy="6469008"/>
            <a:chOff x="0" y="0"/>
            <a:chExt cx="4269545" cy="1703772"/>
          </a:xfrm>
        </p:grpSpPr>
        <p:sp>
          <p:nvSpPr>
            <p:cNvPr id="3" name="Freeform 3"/>
            <p:cNvSpPr/>
            <p:nvPr/>
          </p:nvSpPr>
          <p:spPr>
            <a:xfrm>
              <a:off x="0" y="0"/>
              <a:ext cx="4269545" cy="1703772"/>
            </a:xfrm>
            <a:custGeom>
              <a:avLst/>
              <a:gdLst/>
              <a:ahLst/>
              <a:cxnLst/>
              <a:rect l="l" t="t" r="r" b="b"/>
              <a:pathLst>
                <a:path w="4269545" h="1703772">
                  <a:moveTo>
                    <a:pt x="0" y="0"/>
                  </a:moveTo>
                  <a:lnTo>
                    <a:pt x="4269545" y="0"/>
                  </a:lnTo>
                  <a:lnTo>
                    <a:pt x="4269545" y="1703772"/>
                  </a:lnTo>
                  <a:lnTo>
                    <a:pt x="0" y="1703772"/>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47625"/>
              <a:ext cx="4269545" cy="175139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615270" y="5763135"/>
            <a:ext cx="3004494" cy="4040272"/>
          </a:xfrm>
          <a:custGeom>
            <a:avLst/>
            <a:gdLst/>
            <a:ahLst/>
            <a:cxnLst/>
            <a:rect l="l" t="t" r="r" b="b"/>
            <a:pathLst>
              <a:path w="3004494" h="4040272">
                <a:moveTo>
                  <a:pt x="0" y="0"/>
                </a:moveTo>
                <a:lnTo>
                  <a:pt x="3004494" y="0"/>
                </a:lnTo>
                <a:lnTo>
                  <a:pt x="3004494" y="4040273"/>
                </a:lnTo>
                <a:lnTo>
                  <a:pt x="0" y="4040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6" name="TextBox 6"/>
          <p:cNvSpPr txBox="1"/>
          <p:nvPr/>
        </p:nvSpPr>
        <p:spPr>
          <a:xfrm>
            <a:off x="2680126" y="321316"/>
            <a:ext cx="12927748" cy="1295389"/>
          </a:xfrm>
          <a:prstGeom prst="rect">
            <a:avLst/>
          </a:prstGeom>
        </p:spPr>
        <p:txBody>
          <a:bodyPr lIns="0" tIns="0" rIns="0" bIns="0" rtlCol="0" anchor="t">
            <a:spAutoFit/>
          </a:bodyPr>
          <a:lstStyle/>
          <a:p>
            <a:pPr algn="ctr">
              <a:lnSpc>
                <a:spcPts val="10500"/>
              </a:lnSpc>
            </a:pPr>
            <a:r>
              <a:rPr lang="en-US" sz="7500" dirty="0">
                <a:solidFill>
                  <a:srgbClr val="FAF8F0"/>
                </a:solidFill>
                <a:latin typeface="Coustard"/>
              </a:rPr>
              <a:t>BINGO Q&amp;A</a:t>
            </a:r>
          </a:p>
        </p:txBody>
      </p:sp>
      <p:sp>
        <p:nvSpPr>
          <p:cNvPr id="7" name="Freeform 7"/>
          <p:cNvSpPr/>
          <p:nvPr/>
        </p:nvSpPr>
        <p:spPr>
          <a:xfrm rot="-1099781">
            <a:off x="143552" y="1652271"/>
            <a:ext cx="4073437" cy="1570125"/>
          </a:xfrm>
          <a:custGeom>
            <a:avLst/>
            <a:gdLst/>
            <a:ahLst/>
            <a:cxnLst/>
            <a:rect l="l" t="t" r="r" b="b"/>
            <a:pathLst>
              <a:path w="4073437" h="1570125">
                <a:moveTo>
                  <a:pt x="0" y="0"/>
                </a:moveTo>
                <a:lnTo>
                  <a:pt x="4073437" y="0"/>
                </a:lnTo>
                <a:lnTo>
                  <a:pt x="4073437" y="1570125"/>
                </a:lnTo>
                <a:lnTo>
                  <a:pt x="0" y="1570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8" name="TextBox 8"/>
          <p:cNvSpPr txBox="1"/>
          <p:nvPr/>
        </p:nvSpPr>
        <p:spPr>
          <a:xfrm>
            <a:off x="2884503" y="3940685"/>
            <a:ext cx="12927748" cy="4066498"/>
          </a:xfrm>
          <a:prstGeom prst="rect">
            <a:avLst/>
          </a:prstGeom>
        </p:spPr>
        <p:txBody>
          <a:bodyPr lIns="0" tIns="0" rIns="0" bIns="0" rtlCol="0" anchor="t">
            <a:spAutoFit/>
          </a:bodyPr>
          <a:lstStyle/>
          <a:p>
            <a:pPr algn="l">
              <a:lnSpc>
                <a:spcPts val="7979"/>
              </a:lnSpc>
              <a:spcBef>
                <a:spcPct val="0"/>
              </a:spcBef>
            </a:pPr>
            <a:r>
              <a:rPr lang="en-US" sz="5699" b="1" spc="56" dirty="0">
                <a:solidFill>
                  <a:srgbClr val="0E7C7A"/>
                </a:solidFill>
                <a:latin typeface="Coustard" panose="02010600030101010101" charset="0"/>
              </a:rPr>
              <a:t>Q1: What is the name of the cafe next to Purdue University? </a:t>
            </a:r>
          </a:p>
          <a:p>
            <a:pPr algn="l">
              <a:lnSpc>
                <a:spcPts val="7979"/>
              </a:lnSpc>
              <a:spcBef>
                <a:spcPct val="0"/>
              </a:spcBef>
            </a:pPr>
            <a:endParaRPr lang="en-US" sz="5699" b="1" spc="56" dirty="0">
              <a:solidFill>
                <a:srgbClr val="0E7C7A"/>
              </a:solidFill>
              <a:latin typeface="Coustard" panose="02010600030101010101" charset="0"/>
            </a:endParaRPr>
          </a:p>
          <a:p>
            <a:pPr algn="l">
              <a:lnSpc>
                <a:spcPts val="7979"/>
              </a:lnSpc>
              <a:spcBef>
                <a:spcPct val="0"/>
              </a:spcBef>
            </a:pPr>
            <a:r>
              <a:rPr lang="en-US" sz="5699" b="1" spc="56" dirty="0">
                <a:solidFill>
                  <a:srgbClr val="0E7C7A"/>
                </a:solidFill>
                <a:latin typeface="Coustard" panose="02010600030101010101" charset="0"/>
              </a:rPr>
              <a:t>A1: </a:t>
            </a:r>
            <a:r>
              <a:rPr lang="en-US" sz="5699" b="1" u="sng" spc="56" dirty="0">
                <a:solidFill>
                  <a:srgbClr val="0E7C7A"/>
                </a:solidFill>
                <a:highlight>
                  <a:srgbClr val="FFFF00"/>
                </a:highlight>
                <a:latin typeface="Coustard" panose="02010600030101010101" charset="0"/>
              </a:rPr>
              <a:t>Greyho</a:t>
            </a:r>
            <a:r>
              <a:rPr lang="en-US" sz="5699" b="1" spc="56" dirty="0">
                <a:solidFill>
                  <a:srgbClr val="0E7C7A"/>
                </a:solidFill>
                <a:latin typeface="Coustard" panose="02010600030101010101" charset="0"/>
              </a:rPr>
              <a:t>use Coffee &amp; Supply Co.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528631"/>
            <a:ext cx="16210929" cy="6469008"/>
            <a:chOff x="0" y="0"/>
            <a:chExt cx="4269545" cy="1703772"/>
          </a:xfrm>
        </p:grpSpPr>
        <p:sp>
          <p:nvSpPr>
            <p:cNvPr id="3" name="Freeform 3"/>
            <p:cNvSpPr/>
            <p:nvPr/>
          </p:nvSpPr>
          <p:spPr>
            <a:xfrm>
              <a:off x="0" y="0"/>
              <a:ext cx="4269545" cy="1703772"/>
            </a:xfrm>
            <a:custGeom>
              <a:avLst/>
              <a:gdLst/>
              <a:ahLst/>
              <a:cxnLst/>
              <a:rect l="l" t="t" r="r" b="b"/>
              <a:pathLst>
                <a:path w="4269545" h="1703772">
                  <a:moveTo>
                    <a:pt x="0" y="0"/>
                  </a:moveTo>
                  <a:lnTo>
                    <a:pt x="4269545" y="0"/>
                  </a:lnTo>
                  <a:lnTo>
                    <a:pt x="4269545" y="1703772"/>
                  </a:lnTo>
                  <a:lnTo>
                    <a:pt x="0" y="1703772"/>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47625"/>
              <a:ext cx="4269545" cy="175139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615270" y="5763135"/>
            <a:ext cx="3004494" cy="4040272"/>
          </a:xfrm>
          <a:custGeom>
            <a:avLst/>
            <a:gdLst/>
            <a:ahLst/>
            <a:cxnLst/>
            <a:rect l="l" t="t" r="r" b="b"/>
            <a:pathLst>
              <a:path w="3004494" h="4040272">
                <a:moveTo>
                  <a:pt x="0" y="0"/>
                </a:moveTo>
                <a:lnTo>
                  <a:pt x="3004494" y="0"/>
                </a:lnTo>
                <a:lnTo>
                  <a:pt x="3004494" y="4040273"/>
                </a:lnTo>
                <a:lnTo>
                  <a:pt x="0" y="4040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6" name="TextBox 6"/>
          <p:cNvSpPr txBox="1"/>
          <p:nvPr/>
        </p:nvSpPr>
        <p:spPr>
          <a:xfrm>
            <a:off x="2680126" y="321316"/>
            <a:ext cx="12927748" cy="1295389"/>
          </a:xfrm>
          <a:prstGeom prst="rect">
            <a:avLst/>
          </a:prstGeom>
        </p:spPr>
        <p:txBody>
          <a:bodyPr lIns="0" tIns="0" rIns="0" bIns="0" rtlCol="0" anchor="t">
            <a:spAutoFit/>
          </a:bodyPr>
          <a:lstStyle/>
          <a:p>
            <a:pPr algn="ctr">
              <a:lnSpc>
                <a:spcPts val="10500"/>
              </a:lnSpc>
            </a:pPr>
            <a:r>
              <a:rPr lang="en-US" sz="7500">
                <a:solidFill>
                  <a:srgbClr val="FAF8F0"/>
                </a:solidFill>
                <a:latin typeface="Coustard"/>
              </a:rPr>
              <a:t>M</a:t>
            </a:r>
          </a:p>
        </p:txBody>
      </p:sp>
      <p:sp>
        <p:nvSpPr>
          <p:cNvPr id="7" name="Freeform 7"/>
          <p:cNvSpPr/>
          <p:nvPr/>
        </p:nvSpPr>
        <p:spPr>
          <a:xfrm rot="-1099781">
            <a:off x="143552" y="1652271"/>
            <a:ext cx="4073437" cy="1570125"/>
          </a:xfrm>
          <a:custGeom>
            <a:avLst/>
            <a:gdLst/>
            <a:ahLst/>
            <a:cxnLst/>
            <a:rect l="l" t="t" r="r" b="b"/>
            <a:pathLst>
              <a:path w="4073437" h="1570125">
                <a:moveTo>
                  <a:pt x="0" y="0"/>
                </a:moveTo>
                <a:lnTo>
                  <a:pt x="4073437" y="0"/>
                </a:lnTo>
                <a:lnTo>
                  <a:pt x="4073437" y="1570125"/>
                </a:lnTo>
                <a:lnTo>
                  <a:pt x="0" y="1570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8" name="TextBox 8"/>
          <p:cNvSpPr txBox="1"/>
          <p:nvPr/>
        </p:nvSpPr>
        <p:spPr>
          <a:xfrm>
            <a:off x="824323" y="4922391"/>
            <a:ext cx="16210929" cy="1510038"/>
          </a:xfrm>
          <a:prstGeom prst="rect">
            <a:avLst/>
          </a:prstGeom>
        </p:spPr>
        <p:txBody>
          <a:bodyPr lIns="0" tIns="0" rIns="0" bIns="0" rtlCol="0" anchor="t">
            <a:spAutoFit/>
          </a:bodyPr>
          <a:lstStyle/>
          <a:p>
            <a:pPr algn="ctr">
              <a:lnSpc>
                <a:spcPts val="12319"/>
              </a:lnSpc>
              <a:spcBef>
                <a:spcPct val="0"/>
              </a:spcBef>
            </a:pPr>
            <a:r>
              <a:rPr lang="en-US" sz="8799" spc="87" dirty="0">
                <a:solidFill>
                  <a:srgbClr val="0E7C7A"/>
                </a:solidFill>
                <a:latin typeface="Coustard" panose="02010600030101010101" charset="0"/>
              </a:rPr>
              <a:t>Magnification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952500" y="1901248"/>
            <a:ext cx="5309044" cy="7675074"/>
            <a:chOff x="0" y="0"/>
            <a:chExt cx="1398267" cy="2021419"/>
          </a:xfrm>
        </p:grpSpPr>
        <p:sp>
          <p:nvSpPr>
            <p:cNvPr id="3" name="Freeform 3"/>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27800" y="2128334"/>
            <a:ext cx="5309044" cy="4883374"/>
            <a:chOff x="0" y="0"/>
            <a:chExt cx="1398267" cy="1286156"/>
          </a:xfrm>
        </p:grpSpPr>
        <p:sp>
          <p:nvSpPr>
            <p:cNvPr id="6" name="Freeform 6"/>
            <p:cNvSpPr/>
            <p:nvPr/>
          </p:nvSpPr>
          <p:spPr>
            <a:xfrm>
              <a:off x="0" y="0"/>
              <a:ext cx="1398267" cy="1286156"/>
            </a:xfrm>
            <a:custGeom>
              <a:avLst/>
              <a:gdLst/>
              <a:ahLst/>
              <a:cxnLst/>
              <a:rect l="l" t="t" r="r" b="b"/>
              <a:pathLst>
                <a:path w="1398267" h="1286156">
                  <a:moveTo>
                    <a:pt x="0" y="0"/>
                  </a:moveTo>
                  <a:lnTo>
                    <a:pt x="1398267" y="0"/>
                  </a:lnTo>
                  <a:lnTo>
                    <a:pt x="1398267" y="1286156"/>
                  </a:lnTo>
                  <a:lnTo>
                    <a:pt x="0" y="1286156"/>
                  </a:lnTo>
                  <a:close/>
                </a:path>
              </a:pathLst>
            </a:custGeom>
            <a:solidFill>
              <a:srgbClr val="FAF8F0"/>
            </a:solidFill>
            <a:ln w="38100" cap="sq">
              <a:solidFill>
                <a:srgbClr val="000000"/>
              </a:solidFill>
              <a:prstDash val="solid"/>
              <a:miter/>
            </a:ln>
          </p:spPr>
          <p:txBody>
            <a:bodyPr/>
            <a:lstStyle/>
            <a:p>
              <a:endParaRPr lang="zh-CN" altLang="en-US"/>
            </a:p>
          </p:txBody>
        </p:sp>
        <p:sp>
          <p:nvSpPr>
            <p:cNvPr id="7" name="TextBox 7"/>
            <p:cNvSpPr txBox="1"/>
            <p:nvPr/>
          </p:nvSpPr>
          <p:spPr>
            <a:xfrm>
              <a:off x="0" y="-47625"/>
              <a:ext cx="1398267" cy="133378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103544" y="2128334"/>
            <a:ext cx="5309044" cy="7675074"/>
            <a:chOff x="0" y="0"/>
            <a:chExt cx="1398267" cy="2021419"/>
          </a:xfrm>
        </p:grpSpPr>
        <p:sp>
          <p:nvSpPr>
            <p:cNvPr id="9" name="Freeform 9"/>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10" name="TextBox 10"/>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7156287" y="6037594"/>
            <a:ext cx="3975427" cy="3765813"/>
          </a:xfrm>
          <a:custGeom>
            <a:avLst/>
            <a:gdLst/>
            <a:ahLst/>
            <a:cxnLst/>
            <a:rect l="l" t="t" r="r" b="b"/>
            <a:pathLst>
              <a:path w="3975427" h="3765813">
                <a:moveTo>
                  <a:pt x="0" y="0"/>
                </a:moveTo>
                <a:lnTo>
                  <a:pt x="3975426" y="0"/>
                </a:lnTo>
                <a:lnTo>
                  <a:pt x="3975426" y="3765814"/>
                </a:lnTo>
                <a:lnTo>
                  <a:pt x="0" y="37658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2" name="Freeform 12"/>
          <p:cNvSpPr/>
          <p:nvPr/>
        </p:nvSpPr>
        <p:spPr>
          <a:xfrm>
            <a:off x="18292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3" name="Freeform 13"/>
          <p:cNvSpPr/>
          <p:nvPr/>
        </p:nvSpPr>
        <p:spPr>
          <a:xfrm>
            <a:off x="74045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4" name="Freeform 14"/>
          <p:cNvSpPr/>
          <p:nvPr/>
        </p:nvSpPr>
        <p:spPr>
          <a:xfrm>
            <a:off x="129798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5" name="TextBox 15"/>
          <p:cNvSpPr txBox="1"/>
          <p:nvPr/>
        </p:nvSpPr>
        <p:spPr>
          <a:xfrm>
            <a:off x="2680126" y="321316"/>
            <a:ext cx="12927748" cy="1295389"/>
          </a:xfrm>
          <a:prstGeom prst="rect">
            <a:avLst/>
          </a:prstGeom>
        </p:spPr>
        <p:txBody>
          <a:bodyPr lIns="0" tIns="0" rIns="0" bIns="0" rtlCol="0" anchor="t">
            <a:spAutoFit/>
          </a:bodyPr>
          <a:lstStyle/>
          <a:p>
            <a:pPr algn="ctr">
              <a:lnSpc>
                <a:spcPts val="10500"/>
              </a:lnSpc>
            </a:pPr>
            <a:r>
              <a:rPr lang="en-US" sz="7500">
                <a:solidFill>
                  <a:srgbClr val="FAF8F0"/>
                </a:solidFill>
                <a:latin typeface="Coustard"/>
                <a:ea typeface="Coustard"/>
              </a:rPr>
              <a:t>M1：Zoom in on the letter A</a:t>
            </a:r>
          </a:p>
        </p:txBody>
      </p:sp>
      <p:sp>
        <p:nvSpPr>
          <p:cNvPr id="16" name="TextBox 16"/>
          <p:cNvSpPr txBox="1"/>
          <p:nvPr/>
        </p:nvSpPr>
        <p:spPr>
          <a:xfrm>
            <a:off x="1406852"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M1.001</a:t>
            </a:r>
          </a:p>
        </p:txBody>
      </p:sp>
      <p:sp>
        <p:nvSpPr>
          <p:cNvPr id="17" name="TextBox 17"/>
          <p:cNvSpPr txBox="1"/>
          <p:nvPr/>
        </p:nvSpPr>
        <p:spPr>
          <a:xfrm>
            <a:off x="6966439"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M1.002</a:t>
            </a:r>
          </a:p>
        </p:txBody>
      </p:sp>
      <p:sp>
        <p:nvSpPr>
          <p:cNvPr id="18" name="TextBox 18"/>
          <p:cNvSpPr txBox="1"/>
          <p:nvPr/>
        </p:nvSpPr>
        <p:spPr>
          <a:xfrm>
            <a:off x="12621232"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M1.003</a:t>
            </a:r>
          </a:p>
        </p:txBody>
      </p:sp>
      <p:sp>
        <p:nvSpPr>
          <p:cNvPr id="19" name="TextBox 19"/>
          <p:cNvSpPr txBox="1"/>
          <p:nvPr/>
        </p:nvSpPr>
        <p:spPr>
          <a:xfrm>
            <a:off x="1399636" y="4953924"/>
            <a:ext cx="4506684" cy="1474472"/>
          </a:xfrm>
          <a:prstGeom prst="rect">
            <a:avLst/>
          </a:prstGeom>
        </p:spPr>
        <p:txBody>
          <a:bodyPr lIns="0" tIns="0" rIns="0" bIns="0" rtlCol="0" anchor="t">
            <a:spAutoFit/>
          </a:bodyPr>
          <a:lstStyle/>
          <a:p>
            <a:pPr algn="ctr">
              <a:lnSpc>
                <a:spcPts val="5879"/>
              </a:lnSpc>
              <a:spcBef>
                <a:spcPct val="0"/>
              </a:spcBef>
            </a:pPr>
            <a:r>
              <a:rPr lang="en-US" sz="4199" spc="41">
                <a:solidFill>
                  <a:srgbClr val="000000"/>
                </a:solidFill>
                <a:latin typeface="Quattrocento"/>
              </a:rPr>
              <a:t>Find objects that start with A</a:t>
            </a:r>
          </a:p>
        </p:txBody>
      </p:sp>
      <p:sp>
        <p:nvSpPr>
          <p:cNvPr id="20" name="TextBox 20"/>
          <p:cNvSpPr txBox="1"/>
          <p:nvPr/>
        </p:nvSpPr>
        <p:spPr>
          <a:xfrm>
            <a:off x="6558044" y="4411980"/>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Draw an apple</a:t>
            </a:r>
          </a:p>
        </p:txBody>
      </p:sp>
      <p:sp>
        <p:nvSpPr>
          <p:cNvPr id="21" name="TextBox 21"/>
          <p:cNvSpPr txBox="1"/>
          <p:nvPr/>
        </p:nvSpPr>
        <p:spPr>
          <a:xfrm>
            <a:off x="12103544" y="5234351"/>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Trace the number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952500" y="2128334"/>
            <a:ext cx="5309044" cy="7675074"/>
            <a:chOff x="0" y="0"/>
            <a:chExt cx="1398267" cy="2021419"/>
          </a:xfrm>
        </p:grpSpPr>
        <p:sp>
          <p:nvSpPr>
            <p:cNvPr id="3" name="Freeform 3"/>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27800" y="2128334"/>
            <a:ext cx="5309044" cy="4883374"/>
            <a:chOff x="0" y="0"/>
            <a:chExt cx="1398267" cy="1286156"/>
          </a:xfrm>
        </p:grpSpPr>
        <p:sp>
          <p:nvSpPr>
            <p:cNvPr id="6" name="Freeform 6"/>
            <p:cNvSpPr/>
            <p:nvPr/>
          </p:nvSpPr>
          <p:spPr>
            <a:xfrm>
              <a:off x="0" y="0"/>
              <a:ext cx="1398267" cy="1286156"/>
            </a:xfrm>
            <a:custGeom>
              <a:avLst/>
              <a:gdLst/>
              <a:ahLst/>
              <a:cxnLst/>
              <a:rect l="l" t="t" r="r" b="b"/>
              <a:pathLst>
                <a:path w="1398267" h="1286156">
                  <a:moveTo>
                    <a:pt x="0" y="0"/>
                  </a:moveTo>
                  <a:lnTo>
                    <a:pt x="1398267" y="0"/>
                  </a:lnTo>
                  <a:lnTo>
                    <a:pt x="1398267" y="1286156"/>
                  </a:lnTo>
                  <a:lnTo>
                    <a:pt x="0" y="1286156"/>
                  </a:lnTo>
                  <a:close/>
                </a:path>
              </a:pathLst>
            </a:custGeom>
            <a:solidFill>
              <a:srgbClr val="FAF8F0"/>
            </a:solidFill>
            <a:ln w="38100" cap="sq">
              <a:solidFill>
                <a:srgbClr val="000000"/>
              </a:solidFill>
              <a:prstDash val="solid"/>
              <a:miter/>
            </a:ln>
          </p:spPr>
          <p:txBody>
            <a:bodyPr/>
            <a:lstStyle/>
            <a:p>
              <a:endParaRPr lang="zh-CN" altLang="en-US"/>
            </a:p>
          </p:txBody>
        </p:sp>
        <p:sp>
          <p:nvSpPr>
            <p:cNvPr id="7" name="TextBox 7"/>
            <p:cNvSpPr txBox="1"/>
            <p:nvPr/>
          </p:nvSpPr>
          <p:spPr>
            <a:xfrm>
              <a:off x="0" y="-47625"/>
              <a:ext cx="1398267" cy="133378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103544" y="2128334"/>
            <a:ext cx="5309044" cy="7675074"/>
            <a:chOff x="0" y="0"/>
            <a:chExt cx="1398267" cy="2021419"/>
          </a:xfrm>
        </p:grpSpPr>
        <p:sp>
          <p:nvSpPr>
            <p:cNvPr id="9" name="Freeform 9"/>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10" name="TextBox 10"/>
            <p:cNvSpPr txBox="1"/>
            <p:nvPr/>
          </p:nvSpPr>
          <p:spPr>
            <a:xfrm>
              <a:off x="0" y="-95250"/>
              <a:ext cx="1398267" cy="2116669"/>
            </a:xfrm>
            <a:prstGeom prst="rect">
              <a:avLst/>
            </a:prstGeom>
          </p:spPr>
          <p:txBody>
            <a:bodyPr lIns="50800" tIns="50800" rIns="50800" bIns="50800" rtlCol="0" anchor="ctr"/>
            <a:lstStyle/>
            <a:p>
              <a:pPr algn="ctr">
                <a:lnSpc>
                  <a:spcPts val="5880"/>
                </a:lnSpc>
              </a:pPr>
              <a:endParaRPr/>
            </a:p>
          </p:txBody>
        </p:sp>
      </p:grpSp>
      <p:sp>
        <p:nvSpPr>
          <p:cNvPr id="11" name="Freeform 11"/>
          <p:cNvSpPr/>
          <p:nvPr/>
        </p:nvSpPr>
        <p:spPr>
          <a:xfrm>
            <a:off x="7156287" y="6037594"/>
            <a:ext cx="3975427" cy="3765813"/>
          </a:xfrm>
          <a:custGeom>
            <a:avLst/>
            <a:gdLst/>
            <a:ahLst/>
            <a:cxnLst/>
            <a:rect l="l" t="t" r="r" b="b"/>
            <a:pathLst>
              <a:path w="3975427" h="3765813">
                <a:moveTo>
                  <a:pt x="0" y="0"/>
                </a:moveTo>
                <a:lnTo>
                  <a:pt x="3975426" y="0"/>
                </a:lnTo>
                <a:lnTo>
                  <a:pt x="3975426" y="3765814"/>
                </a:lnTo>
                <a:lnTo>
                  <a:pt x="0" y="37658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2" name="Freeform 12"/>
          <p:cNvSpPr/>
          <p:nvPr/>
        </p:nvSpPr>
        <p:spPr>
          <a:xfrm>
            <a:off x="18292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3" name="Freeform 13"/>
          <p:cNvSpPr/>
          <p:nvPr/>
        </p:nvSpPr>
        <p:spPr>
          <a:xfrm>
            <a:off x="74045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4" name="Freeform 14"/>
          <p:cNvSpPr/>
          <p:nvPr/>
        </p:nvSpPr>
        <p:spPr>
          <a:xfrm>
            <a:off x="129798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5" name="TextBox 15"/>
          <p:cNvSpPr txBox="1"/>
          <p:nvPr/>
        </p:nvSpPr>
        <p:spPr>
          <a:xfrm>
            <a:off x="2680126" y="321316"/>
            <a:ext cx="12927748" cy="1295389"/>
          </a:xfrm>
          <a:prstGeom prst="rect">
            <a:avLst/>
          </a:prstGeom>
        </p:spPr>
        <p:txBody>
          <a:bodyPr lIns="0" tIns="0" rIns="0" bIns="0" rtlCol="0" anchor="t">
            <a:spAutoFit/>
          </a:bodyPr>
          <a:lstStyle/>
          <a:p>
            <a:pPr algn="ctr">
              <a:lnSpc>
                <a:spcPts val="10500"/>
              </a:lnSpc>
            </a:pPr>
            <a:r>
              <a:rPr lang="en-US" sz="7500">
                <a:solidFill>
                  <a:srgbClr val="FAF8F0"/>
                </a:solidFill>
                <a:latin typeface="Coustard"/>
                <a:ea typeface="Coustard"/>
              </a:rPr>
              <a:t>M1：Zoom in on the letter A</a:t>
            </a:r>
          </a:p>
        </p:txBody>
      </p:sp>
      <p:sp>
        <p:nvSpPr>
          <p:cNvPr id="16" name="TextBox 16"/>
          <p:cNvSpPr txBox="1"/>
          <p:nvPr/>
        </p:nvSpPr>
        <p:spPr>
          <a:xfrm>
            <a:off x="1406852"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M1.004</a:t>
            </a:r>
          </a:p>
        </p:txBody>
      </p:sp>
      <p:sp>
        <p:nvSpPr>
          <p:cNvPr id="17" name="TextBox 17"/>
          <p:cNvSpPr txBox="1"/>
          <p:nvPr/>
        </p:nvSpPr>
        <p:spPr>
          <a:xfrm>
            <a:off x="6966439"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M1.005</a:t>
            </a:r>
          </a:p>
        </p:txBody>
      </p:sp>
      <p:sp>
        <p:nvSpPr>
          <p:cNvPr id="18" name="TextBox 18"/>
          <p:cNvSpPr txBox="1"/>
          <p:nvPr/>
        </p:nvSpPr>
        <p:spPr>
          <a:xfrm>
            <a:off x="12621232"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M1.006</a:t>
            </a:r>
          </a:p>
        </p:txBody>
      </p:sp>
      <p:sp>
        <p:nvSpPr>
          <p:cNvPr id="19" name="TextBox 19"/>
          <p:cNvSpPr txBox="1"/>
          <p:nvPr/>
        </p:nvSpPr>
        <p:spPr>
          <a:xfrm>
            <a:off x="952056" y="5624209"/>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Color the number 1</a:t>
            </a:r>
          </a:p>
        </p:txBody>
      </p:sp>
      <p:sp>
        <p:nvSpPr>
          <p:cNvPr id="20" name="TextBox 20"/>
          <p:cNvSpPr txBox="1"/>
          <p:nvPr/>
        </p:nvSpPr>
        <p:spPr>
          <a:xfrm>
            <a:off x="6558044" y="3842711"/>
            <a:ext cx="5309044" cy="147447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Spot the letter A in a book</a:t>
            </a:r>
          </a:p>
        </p:txBody>
      </p:sp>
      <p:sp>
        <p:nvSpPr>
          <p:cNvPr id="21" name="TextBox 21"/>
          <p:cNvSpPr txBox="1"/>
          <p:nvPr/>
        </p:nvSpPr>
        <p:spPr>
          <a:xfrm>
            <a:off x="12212836" y="4563124"/>
            <a:ext cx="5309044" cy="147447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Create a story using A words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952500" y="2128334"/>
            <a:ext cx="5309044" cy="7675074"/>
            <a:chOff x="0" y="0"/>
            <a:chExt cx="1398267" cy="2021419"/>
          </a:xfrm>
        </p:grpSpPr>
        <p:sp>
          <p:nvSpPr>
            <p:cNvPr id="3" name="Freeform 3"/>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27800" y="2128334"/>
            <a:ext cx="5309044" cy="4883374"/>
            <a:chOff x="0" y="0"/>
            <a:chExt cx="1398267" cy="1286156"/>
          </a:xfrm>
        </p:grpSpPr>
        <p:sp>
          <p:nvSpPr>
            <p:cNvPr id="6" name="Freeform 6"/>
            <p:cNvSpPr/>
            <p:nvPr/>
          </p:nvSpPr>
          <p:spPr>
            <a:xfrm>
              <a:off x="0" y="0"/>
              <a:ext cx="1398267" cy="1286156"/>
            </a:xfrm>
            <a:custGeom>
              <a:avLst/>
              <a:gdLst/>
              <a:ahLst/>
              <a:cxnLst/>
              <a:rect l="l" t="t" r="r" b="b"/>
              <a:pathLst>
                <a:path w="1398267" h="1286156">
                  <a:moveTo>
                    <a:pt x="0" y="0"/>
                  </a:moveTo>
                  <a:lnTo>
                    <a:pt x="1398267" y="0"/>
                  </a:lnTo>
                  <a:lnTo>
                    <a:pt x="1398267" y="1286156"/>
                  </a:lnTo>
                  <a:lnTo>
                    <a:pt x="0" y="1286156"/>
                  </a:lnTo>
                  <a:close/>
                </a:path>
              </a:pathLst>
            </a:custGeom>
            <a:solidFill>
              <a:srgbClr val="FAF8F0"/>
            </a:solidFill>
            <a:ln w="38100" cap="sq">
              <a:solidFill>
                <a:srgbClr val="000000"/>
              </a:solidFill>
              <a:prstDash val="solid"/>
              <a:miter/>
            </a:ln>
          </p:spPr>
          <p:txBody>
            <a:bodyPr/>
            <a:lstStyle/>
            <a:p>
              <a:endParaRPr lang="zh-CN" altLang="en-US"/>
            </a:p>
          </p:txBody>
        </p:sp>
        <p:sp>
          <p:nvSpPr>
            <p:cNvPr id="7" name="TextBox 7"/>
            <p:cNvSpPr txBox="1"/>
            <p:nvPr/>
          </p:nvSpPr>
          <p:spPr>
            <a:xfrm>
              <a:off x="0" y="-47625"/>
              <a:ext cx="1398267" cy="133378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103544" y="2128334"/>
            <a:ext cx="5309044" cy="7675074"/>
            <a:chOff x="0" y="0"/>
            <a:chExt cx="1398267" cy="2021419"/>
          </a:xfrm>
        </p:grpSpPr>
        <p:sp>
          <p:nvSpPr>
            <p:cNvPr id="9" name="Freeform 9"/>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10" name="TextBox 10"/>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8292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2" name="Freeform 12"/>
          <p:cNvSpPr/>
          <p:nvPr/>
        </p:nvSpPr>
        <p:spPr>
          <a:xfrm>
            <a:off x="74045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3" name="Freeform 13"/>
          <p:cNvSpPr/>
          <p:nvPr/>
        </p:nvSpPr>
        <p:spPr>
          <a:xfrm>
            <a:off x="129798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4" name="Freeform 14"/>
          <p:cNvSpPr/>
          <p:nvPr/>
        </p:nvSpPr>
        <p:spPr>
          <a:xfrm>
            <a:off x="7703820" y="5965871"/>
            <a:ext cx="2686276" cy="3837537"/>
          </a:xfrm>
          <a:custGeom>
            <a:avLst/>
            <a:gdLst/>
            <a:ahLst/>
            <a:cxnLst/>
            <a:rect l="l" t="t" r="r" b="b"/>
            <a:pathLst>
              <a:path w="2686276" h="3837537">
                <a:moveTo>
                  <a:pt x="0" y="0"/>
                </a:moveTo>
                <a:lnTo>
                  <a:pt x="2686276" y="0"/>
                </a:lnTo>
                <a:lnTo>
                  <a:pt x="2686276" y="3837537"/>
                </a:lnTo>
                <a:lnTo>
                  <a:pt x="0" y="3837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5" name="TextBox 15"/>
          <p:cNvSpPr txBox="1"/>
          <p:nvPr/>
        </p:nvSpPr>
        <p:spPr>
          <a:xfrm>
            <a:off x="1590113" y="270531"/>
            <a:ext cx="15107775" cy="2628889"/>
          </a:xfrm>
          <a:prstGeom prst="rect">
            <a:avLst/>
          </a:prstGeom>
        </p:spPr>
        <p:txBody>
          <a:bodyPr lIns="0" tIns="0" rIns="0" bIns="0" rtlCol="0" anchor="t">
            <a:spAutoFit/>
          </a:bodyPr>
          <a:lstStyle/>
          <a:p>
            <a:pPr algn="ctr">
              <a:lnSpc>
                <a:spcPts val="10500"/>
              </a:lnSpc>
            </a:pPr>
            <a:r>
              <a:rPr lang="en-US" sz="7500">
                <a:solidFill>
                  <a:srgbClr val="FAF8F0"/>
                </a:solidFill>
                <a:latin typeface="Coustard"/>
                <a:ea typeface="Coustard"/>
              </a:rPr>
              <a:t>M2：Zoom in on the number 1</a:t>
            </a:r>
          </a:p>
          <a:p>
            <a:pPr algn="ctr">
              <a:lnSpc>
                <a:spcPts val="10500"/>
              </a:lnSpc>
            </a:pPr>
            <a:endParaRPr lang="en-US" sz="7500">
              <a:solidFill>
                <a:srgbClr val="FAF8F0"/>
              </a:solidFill>
              <a:latin typeface="Coustard"/>
              <a:ea typeface="Coustard"/>
            </a:endParaRPr>
          </a:p>
        </p:txBody>
      </p:sp>
      <p:sp>
        <p:nvSpPr>
          <p:cNvPr id="16" name="TextBox 16"/>
          <p:cNvSpPr txBox="1"/>
          <p:nvPr/>
        </p:nvSpPr>
        <p:spPr>
          <a:xfrm>
            <a:off x="1406852"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M2.001</a:t>
            </a:r>
          </a:p>
        </p:txBody>
      </p:sp>
      <p:sp>
        <p:nvSpPr>
          <p:cNvPr id="17" name="TextBox 17"/>
          <p:cNvSpPr txBox="1"/>
          <p:nvPr/>
        </p:nvSpPr>
        <p:spPr>
          <a:xfrm>
            <a:off x="6905952"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M2.002</a:t>
            </a:r>
          </a:p>
        </p:txBody>
      </p:sp>
      <p:sp>
        <p:nvSpPr>
          <p:cNvPr id="18" name="TextBox 18"/>
          <p:cNvSpPr txBox="1"/>
          <p:nvPr/>
        </p:nvSpPr>
        <p:spPr>
          <a:xfrm>
            <a:off x="12525982"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M2.003</a:t>
            </a:r>
          </a:p>
        </p:txBody>
      </p:sp>
      <p:sp>
        <p:nvSpPr>
          <p:cNvPr id="19" name="TextBox 19"/>
          <p:cNvSpPr txBox="1"/>
          <p:nvPr/>
        </p:nvSpPr>
        <p:spPr>
          <a:xfrm>
            <a:off x="1218756" y="5585506"/>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Find one object</a:t>
            </a:r>
          </a:p>
        </p:txBody>
      </p:sp>
      <p:sp>
        <p:nvSpPr>
          <p:cNvPr id="20" name="TextBox 20"/>
          <p:cNvSpPr txBox="1"/>
          <p:nvPr/>
        </p:nvSpPr>
        <p:spPr>
          <a:xfrm>
            <a:off x="6528022" y="4178324"/>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Draw one apple</a:t>
            </a:r>
          </a:p>
        </p:txBody>
      </p:sp>
      <p:sp>
        <p:nvSpPr>
          <p:cNvPr id="21" name="TextBox 21"/>
          <p:cNvSpPr txBox="1"/>
          <p:nvPr/>
        </p:nvSpPr>
        <p:spPr>
          <a:xfrm>
            <a:off x="12117586" y="5552486"/>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Trace the number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952500" y="2128334"/>
            <a:ext cx="5309044" cy="4883374"/>
            <a:chOff x="0" y="0"/>
            <a:chExt cx="1398267" cy="1286156"/>
          </a:xfrm>
        </p:grpSpPr>
        <p:sp>
          <p:nvSpPr>
            <p:cNvPr id="3" name="Freeform 3"/>
            <p:cNvSpPr/>
            <p:nvPr/>
          </p:nvSpPr>
          <p:spPr>
            <a:xfrm>
              <a:off x="0" y="0"/>
              <a:ext cx="1398267" cy="1286156"/>
            </a:xfrm>
            <a:custGeom>
              <a:avLst/>
              <a:gdLst/>
              <a:ahLst/>
              <a:cxnLst/>
              <a:rect l="l" t="t" r="r" b="b"/>
              <a:pathLst>
                <a:path w="1398267" h="1286156">
                  <a:moveTo>
                    <a:pt x="0" y="0"/>
                  </a:moveTo>
                  <a:lnTo>
                    <a:pt x="1398267" y="0"/>
                  </a:lnTo>
                  <a:lnTo>
                    <a:pt x="1398267" y="1286156"/>
                  </a:lnTo>
                  <a:lnTo>
                    <a:pt x="0" y="1286156"/>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47625"/>
              <a:ext cx="1398267" cy="133378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27800" y="2128334"/>
            <a:ext cx="5309044" cy="7675074"/>
            <a:chOff x="0" y="0"/>
            <a:chExt cx="1398267" cy="2021419"/>
          </a:xfrm>
        </p:grpSpPr>
        <p:sp>
          <p:nvSpPr>
            <p:cNvPr id="6" name="Freeform 6"/>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7" name="TextBox 7"/>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103544" y="2128334"/>
            <a:ext cx="5309044" cy="7675074"/>
            <a:chOff x="0" y="0"/>
            <a:chExt cx="1398267" cy="2021419"/>
          </a:xfrm>
        </p:grpSpPr>
        <p:sp>
          <p:nvSpPr>
            <p:cNvPr id="9" name="Freeform 9"/>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10" name="TextBox 10"/>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8292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2" name="Freeform 12"/>
          <p:cNvSpPr/>
          <p:nvPr/>
        </p:nvSpPr>
        <p:spPr>
          <a:xfrm>
            <a:off x="74045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3" name="Freeform 13"/>
          <p:cNvSpPr/>
          <p:nvPr/>
        </p:nvSpPr>
        <p:spPr>
          <a:xfrm>
            <a:off x="129798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4" name="Freeform 14"/>
          <p:cNvSpPr/>
          <p:nvPr/>
        </p:nvSpPr>
        <p:spPr>
          <a:xfrm>
            <a:off x="1343882" y="6129836"/>
            <a:ext cx="4040929" cy="3673572"/>
          </a:xfrm>
          <a:custGeom>
            <a:avLst/>
            <a:gdLst/>
            <a:ahLst/>
            <a:cxnLst/>
            <a:rect l="l" t="t" r="r" b="b"/>
            <a:pathLst>
              <a:path w="4040929" h="3673572">
                <a:moveTo>
                  <a:pt x="0" y="0"/>
                </a:moveTo>
                <a:lnTo>
                  <a:pt x="4040929" y="0"/>
                </a:lnTo>
                <a:lnTo>
                  <a:pt x="4040929" y="3673572"/>
                </a:lnTo>
                <a:lnTo>
                  <a:pt x="0" y="36735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5" name="TextBox 15"/>
          <p:cNvSpPr txBox="1"/>
          <p:nvPr/>
        </p:nvSpPr>
        <p:spPr>
          <a:xfrm>
            <a:off x="2037982" y="116938"/>
            <a:ext cx="15221318" cy="2628889"/>
          </a:xfrm>
          <a:prstGeom prst="rect">
            <a:avLst/>
          </a:prstGeom>
        </p:spPr>
        <p:txBody>
          <a:bodyPr lIns="0" tIns="0" rIns="0" bIns="0" rtlCol="0" anchor="t">
            <a:spAutoFit/>
          </a:bodyPr>
          <a:lstStyle/>
          <a:p>
            <a:pPr algn="ctr">
              <a:lnSpc>
                <a:spcPts val="10500"/>
              </a:lnSpc>
            </a:pPr>
            <a:r>
              <a:rPr lang="en-US" sz="7500">
                <a:solidFill>
                  <a:srgbClr val="FAF8F0"/>
                </a:solidFill>
                <a:latin typeface="Coustard"/>
                <a:ea typeface="Coustard"/>
              </a:rPr>
              <a:t>M2：Zoom in on the number 1</a:t>
            </a:r>
          </a:p>
          <a:p>
            <a:pPr algn="ctr">
              <a:lnSpc>
                <a:spcPts val="10500"/>
              </a:lnSpc>
            </a:pPr>
            <a:endParaRPr lang="en-US" sz="7500">
              <a:solidFill>
                <a:srgbClr val="FAF8F0"/>
              </a:solidFill>
              <a:latin typeface="Coustard"/>
              <a:ea typeface="Coustard"/>
            </a:endParaRPr>
          </a:p>
        </p:txBody>
      </p:sp>
      <p:sp>
        <p:nvSpPr>
          <p:cNvPr id="16" name="TextBox 16"/>
          <p:cNvSpPr txBox="1"/>
          <p:nvPr/>
        </p:nvSpPr>
        <p:spPr>
          <a:xfrm>
            <a:off x="1360895"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M2.004</a:t>
            </a:r>
          </a:p>
        </p:txBody>
      </p:sp>
      <p:sp>
        <p:nvSpPr>
          <p:cNvPr id="17" name="TextBox 17"/>
          <p:cNvSpPr txBox="1"/>
          <p:nvPr/>
        </p:nvSpPr>
        <p:spPr>
          <a:xfrm>
            <a:off x="6936195"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M2.005</a:t>
            </a:r>
          </a:p>
        </p:txBody>
      </p:sp>
      <p:sp>
        <p:nvSpPr>
          <p:cNvPr id="18" name="TextBox 18"/>
          <p:cNvSpPr txBox="1"/>
          <p:nvPr/>
        </p:nvSpPr>
        <p:spPr>
          <a:xfrm>
            <a:off x="12570049"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M.006</a:t>
            </a:r>
          </a:p>
        </p:txBody>
      </p:sp>
      <p:sp>
        <p:nvSpPr>
          <p:cNvPr id="19" name="TextBox 19"/>
          <p:cNvSpPr txBox="1"/>
          <p:nvPr/>
        </p:nvSpPr>
        <p:spPr>
          <a:xfrm>
            <a:off x="1028700" y="4260306"/>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Color the number 1</a:t>
            </a:r>
          </a:p>
        </p:txBody>
      </p:sp>
      <p:sp>
        <p:nvSpPr>
          <p:cNvPr id="20" name="TextBox 20"/>
          <p:cNvSpPr txBox="1"/>
          <p:nvPr/>
        </p:nvSpPr>
        <p:spPr>
          <a:xfrm>
            <a:off x="6794500" y="5048250"/>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Count to one</a:t>
            </a:r>
          </a:p>
        </p:txBody>
      </p:sp>
      <p:sp>
        <p:nvSpPr>
          <p:cNvPr id="21" name="TextBox 21"/>
          <p:cNvSpPr txBox="1"/>
          <p:nvPr/>
        </p:nvSpPr>
        <p:spPr>
          <a:xfrm>
            <a:off x="12161654" y="4676775"/>
            <a:ext cx="5309044" cy="147447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Identify one thing you love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952500" y="2128334"/>
            <a:ext cx="5309044" cy="7675074"/>
            <a:chOff x="0" y="0"/>
            <a:chExt cx="1398267" cy="2021419"/>
          </a:xfrm>
        </p:grpSpPr>
        <p:sp>
          <p:nvSpPr>
            <p:cNvPr id="3" name="Freeform 3"/>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27800" y="2128334"/>
            <a:ext cx="5309044" cy="4883374"/>
            <a:chOff x="0" y="0"/>
            <a:chExt cx="1398267" cy="1286156"/>
          </a:xfrm>
        </p:grpSpPr>
        <p:sp>
          <p:nvSpPr>
            <p:cNvPr id="6" name="Freeform 6"/>
            <p:cNvSpPr/>
            <p:nvPr/>
          </p:nvSpPr>
          <p:spPr>
            <a:xfrm>
              <a:off x="0" y="0"/>
              <a:ext cx="1398267" cy="1286156"/>
            </a:xfrm>
            <a:custGeom>
              <a:avLst/>
              <a:gdLst/>
              <a:ahLst/>
              <a:cxnLst/>
              <a:rect l="l" t="t" r="r" b="b"/>
              <a:pathLst>
                <a:path w="1398267" h="1286156">
                  <a:moveTo>
                    <a:pt x="0" y="0"/>
                  </a:moveTo>
                  <a:lnTo>
                    <a:pt x="1398267" y="0"/>
                  </a:lnTo>
                  <a:lnTo>
                    <a:pt x="1398267" y="1286156"/>
                  </a:lnTo>
                  <a:lnTo>
                    <a:pt x="0" y="1286156"/>
                  </a:lnTo>
                  <a:close/>
                </a:path>
              </a:pathLst>
            </a:custGeom>
            <a:solidFill>
              <a:srgbClr val="FAF8F0"/>
            </a:solidFill>
            <a:ln w="38100" cap="sq">
              <a:solidFill>
                <a:srgbClr val="000000"/>
              </a:solidFill>
              <a:prstDash val="solid"/>
              <a:miter/>
            </a:ln>
          </p:spPr>
          <p:txBody>
            <a:bodyPr/>
            <a:lstStyle/>
            <a:p>
              <a:endParaRPr lang="zh-CN" altLang="en-US"/>
            </a:p>
          </p:txBody>
        </p:sp>
        <p:sp>
          <p:nvSpPr>
            <p:cNvPr id="7" name="TextBox 7"/>
            <p:cNvSpPr txBox="1"/>
            <p:nvPr/>
          </p:nvSpPr>
          <p:spPr>
            <a:xfrm>
              <a:off x="0" y="-47625"/>
              <a:ext cx="1398267" cy="133378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103544" y="2128334"/>
            <a:ext cx="5309044" cy="7675074"/>
            <a:chOff x="0" y="0"/>
            <a:chExt cx="1398267" cy="2021419"/>
          </a:xfrm>
        </p:grpSpPr>
        <p:sp>
          <p:nvSpPr>
            <p:cNvPr id="9" name="Freeform 9"/>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10" name="TextBox 10"/>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8292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2" name="Freeform 12"/>
          <p:cNvSpPr/>
          <p:nvPr/>
        </p:nvSpPr>
        <p:spPr>
          <a:xfrm>
            <a:off x="74045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3" name="Freeform 13"/>
          <p:cNvSpPr/>
          <p:nvPr/>
        </p:nvSpPr>
        <p:spPr>
          <a:xfrm>
            <a:off x="129798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4" name="Freeform 14"/>
          <p:cNvSpPr/>
          <p:nvPr/>
        </p:nvSpPr>
        <p:spPr>
          <a:xfrm>
            <a:off x="7561672" y="5688608"/>
            <a:ext cx="3164655" cy="4114800"/>
          </a:xfrm>
          <a:custGeom>
            <a:avLst/>
            <a:gdLst/>
            <a:ahLst/>
            <a:cxnLst/>
            <a:rect l="l" t="t" r="r" b="b"/>
            <a:pathLst>
              <a:path w="3164655" h="4114800">
                <a:moveTo>
                  <a:pt x="0" y="0"/>
                </a:moveTo>
                <a:lnTo>
                  <a:pt x="3164656" y="0"/>
                </a:lnTo>
                <a:lnTo>
                  <a:pt x="316465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5" name="TextBox 15"/>
          <p:cNvSpPr txBox="1"/>
          <p:nvPr/>
        </p:nvSpPr>
        <p:spPr>
          <a:xfrm>
            <a:off x="2680126" y="321316"/>
            <a:ext cx="12927748" cy="2628889"/>
          </a:xfrm>
          <a:prstGeom prst="rect">
            <a:avLst/>
          </a:prstGeom>
        </p:spPr>
        <p:txBody>
          <a:bodyPr lIns="0" tIns="0" rIns="0" bIns="0" rtlCol="0" anchor="t">
            <a:spAutoFit/>
          </a:bodyPr>
          <a:lstStyle/>
          <a:p>
            <a:pPr algn="ctr">
              <a:lnSpc>
                <a:spcPts val="10500"/>
              </a:lnSpc>
            </a:pPr>
            <a:r>
              <a:rPr lang="en-US" sz="7500">
                <a:solidFill>
                  <a:srgbClr val="FAF8F0"/>
                </a:solidFill>
                <a:latin typeface="Coustard"/>
                <a:ea typeface="Coustard"/>
              </a:rPr>
              <a:t>M3：Zoom in on colors</a:t>
            </a:r>
          </a:p>
          <a:p>
            <a:pPr algn="ctr">
              <a:lnSpc>
                <a:spcPts val="10500"/>
              </a:lnSpc>
            </a:pPr>
            <a:endParaRPr lang="en-US" sz="7500">
              <a:solidFill>
                <a:srgbClr val="FAF8F0"/>
              </a:solidFill>
              <a:latin typeface="Coustard"/>
              <a:ea typeface="Coustard"/>
            </a:endParaRPr>
          </a:p>
        </p:txBody>
      </p:sp>
      <p:sp>
        <p:nvSpPr>
          <p:cNvPr id="16" name="TextBox 16"/>
          <p:cNvSpPr txBox="1"/>
          <p:nvPr/>
        </p:nvSpPr>
        <p:spPr>
          <a:xfrm>
            <a:off x="1435472"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M3.001</a:t>
            </a:r>
          </a:p>
        </p:txBody>
      </p:sp>
      <p:sp>
        <p:nvSpPr>
          <p:cNvPr id="17" name="TextBox 17"/>
          <p:cNvSpPr txBox="1"/>
          <p:nvPr/>
        </p:nvSpPr>
        <p:spPr>
          <a:xfrm>
            <a:off x="6942735" y="2505091"/>
            <a:ext cx="4492253" cy="712456"/>
          </a:xfrm>
          <a:prstGeom prst="rect">
            <a:avLst/>
          </a:prstGeom>
        </p:spPr>
        <p:txBody>
          <a:bodyPr lIns="0" tIns="0" rIns="0" bIns="0" rtlCol="0" anchor="t">
            <a:spAutoFit/>
          </a:bodyPr>
          <a:lstStyle/>
          <a:p>
            <a:pPr algn="ctr">
              <a:lnSpc>
                <a:spcPts val="5880"/>
              </a:lnSpc>
            </a:pPr>
            <a:r>
              <a:rPr lang="en-US" sz="4200">
                <a:solidFill>
                  <a:srgbClr val="1C2143"/>
                </a:solidFill>
                <a:latin typeface="Montserrat Classic"/>
              </a:rPr>
              <a:t>M3.002</a:t>
            </a:r>
          </a:p>
        </p:txBody>
      </p:sp>
      <p:sp>
        <p:nvSpPr>
          <p:cNvPr id="18" name="TextBox 18"/>
          <p:cNvSpPr txBox="1"/>
          <p:nvPr/>
        </p:nvSpPr>
        <p:spPr>
          <a:xfrm>
            <a:off x="12484544" y="2505091"/>
            <a:ext cx="4492253" cy="712456"/>
          </a:xfrm>
          <a:prstGeom prst="rect">
            <a:avLst/>
          </a:prstGeom>
        </p:spPr>
        <p:txBody>
          <a:bodyPr lIns="0" tIns="0" rIns="0" bIns="0" rtlCol="0" anchor="t">
            <a:spAutoFit/>
          </a:bodyPr>
          <a:lstStyle/>
          <a:p>
            <a:pPr algn="ctr">
              <a:lnSpc>
                <a:spcPts val="5880"/>
              </a:lnSpc>
            </a:pPr>
            <a:r>
              <a:rPr lang="en-US" sz="4200">
                <a:solidFill>
                  <a:srgbClr val="1C2143"/>
                </a:solidFill>
                <a:latin typeface="Montserrat Classic"/>
              </a:rPr>
              <a:t>M3.003</a:t>
            </a:r>
          </a:p>
        </p:txBody>
      </p:sp>
      <p:sp>
        <p:nvSpPr>
          <p:cNvPr id="19" name="TextBox 19"/>
          <p:cNvSpPr txBox="1"/>
          <p:nvPr/>
        </p:nvSpPr>
        <p:spPr>
          <a:xfrm>
            <a:off x="952500" y="5416231"/>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Find something red</a:t>
            </a:r>
          </a:p>
        </p:txBody>
      </p:sp>
      <p:sp>
        <p:nvSpPr>
          <p:cNvPr id="20" name="TextBox 20"/>
          <p:cNvSpPr txBox="1"/>
          <p:nvPr/>
        </p:nvSpPr>
        <p:spPr>
          <a:xfrm>
            <a:off x="6489478" y="4039693"/>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Draw a red apple</a:t>
            </a:r>
          </a:p>
        </p:txBody>
      </p:sp>
      <p:sp>
        <p:nvSpPr>
          <p:cNvPr id="21" name="TextBox 21"/>
          <p:cNvSpPr txBox="1"/>
          <p:nvPr/>
        </p:nvSpPr>
        <p:spPr>
          <a:xfrm>
            <a:off x="12103544" y="5416231"/>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Trace the word red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69694"/>
        </a:solidFill>
        <a:effectLst/>
      </p:bgPr>
    </p:bg>
    <p:spTree>
      <p:nvGrpSpPr>
        <p:cNvPr id="1" name=""/>
        <p:cNvGrpSpPr/>
        <p:nvPr/>
      </p:nvGrpSpPr>
      <p:grpSpPr>
        <a:xfrm>
          <a:off x="0" y="0"/>
          <a:ext cx="0" cy="0"/>
          <a:chOff x="0" y="0"/>
          <a:chExt cx="0" cy="0"/>
        </a:xfrm>
      </p:grpSpPr>
      <p:grpSp>
        <p:nvGrpSpPr>
          <p:cNvPr id="2" name="Group 2"/>
          <p:cNvGrpSpPr/>
          <p:nvPr/>
        </p:nvGrpSpPr>
        <p:grpSpPr>
          <a:xfrm>
            <a:off x="952500" y="2128334"/>
            <a:ext cx="5309044" cy="7675074"/>
            <a:chOff x="0" y="0"/>
            <a:chExt cx="1398267" cy="2021419"/>
          </a:xfrm>
        </p:grpSpPr>
        <p:sp>
          <p:nvSpPr>
            <p:cNvPr id="3" name="Freeform 3"/>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4" name="TextBox 4"/>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27800" y="2128334"/>
            <a:ext cx="5309044" cy="4883374"/>
            <a:chOff x="0" y="0"/>
            <a:chExt cx="1398267" cy="1286156"/>
          </a:xfrm>
        </p:grpSpPr>
        <p:sp>
          <p:nvSpPr>
            <p:cNvPr id="6" name="Freeform 6"/>
            <p:cNvSpPr/>
            <p:nvPr/>
          </p:nvSpPr>
          <p:spPr>
            <a:xfrm>
              <a:off x="0" y="0"/>
              <a:ext cx="1398267" cy="1286156"/>
            </a:xfrm>
            <a:custGeom>
              <a:avLst/>
              <a:gdLst/>
              <a:ahLst/>
              <a:cxnLst/>
              <a:rect l="l" t="t" r="r" b="b"/>
              <a:pathLst>
                <a:path w="1398267" h="1286156">
                  <a:moveTo>
                    <a:pt x="0" y="0"/>
                  </a:moveTo>
                  <a:lnTo>
                    <a:pt x="1398267" y="0"/>
                  </a:lnTo>
                  <a:lnTo>
                    <a:pt x="1398267" y="1286156"/>
                  </a:lnTo>
                  <a:lnTo>
                    <a:pt x="0" y="1286156"/>
                  </a:lnTo>
                  <a:close/>
                </a:path>
              </a:pathLst>
            </a:custGeom>
            <a:solidFill>
              <a:srgbClr val="FAF8F0"/>
            </a:solidFill>
            <a:ln w="38100" cap="sq">
              <a:solidFill>
                <a:srgbClr val="000000"/>
              </a:solidFill>
              <a:prstDash val="solid"/>
              <a:miter/>
            </a:ln>
          </p:spPr>
          <p:txBody>
            <a:bodyPr/>
            <a:lstStyle/>
            <a:p>
              <a:endParaRPr lang="zh-CN" altLang="en-US"/>
            </a:p>
          </p:txBody>
        </p:sp>
        <p:sp>
          <p:nvSpPr>
            <p:cNvPr id="7" name="TextBox 7"/>
            <p:cNvSpPr txBox="1"/>
            <p:nvPr/>
          </p:nvSpPr>
          <p:spPr>
            <a:xfrm>
              <a:off x="0" y="-47625"/>
              <a:ext cx="1398267" cy="133378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103544" y="2128334"/>
            <a:ext cx="5309044" cy="7675074"/>
            <a:chOff x="0" y="0"/>
            <a:chExt cx="1398267" cy="2021419"/>
          </a:xfrm>
        </p:grpSpPr>
        <p:sp>
          <p:nvSpPr>
            <p:cNvPr id="9" name="Freeform 9"/>
            <p:cNvSpPr/>
            <p:nvPr/>
          </p:nvSpPr>
          <p:spPr>
            <a:xfrm>
              <a:off x="0" y="0"/>
              <a:ext cx="1398267" cy="2021419"/>
            </a:xfrm>
            <a:custGeom>
              <a:avLst/>
              <a:gdLst/>
              <a:ahLst/>
              <a:cxnLst/>
              <a:rect l="l" t="t" r="r" b="b"/>
              <a:pathLst>
                <a:path w="1398267" h="2021419">
                  <a:moveTo>
                    <a:pt x="0" y="0"/>
                  </a:moveTo>
                  <a:lnTo>
                    <a:pt x="1398267" y="0"/>
                  </a:lnTo>
                  <a:lnTo>
                    <a:pt x="1398267" y="2021419"/>
                  </a:lnTo>
                  <a:lnTo>
                    <a:pt x="0" y="2021419"/>
                  </a:lnTo>
                  <a:close/>
                </a:path>
              </a:pathLst>
            </a:custGeom>
            <a:solidFill>
              <a:srgbClr val="FAF8F0"/>
            </a:solidFill>
            <a:ln w="38100" cap="sq">
              <a:solidFill>
                <a:srgbClr val="000000"/>
              </a:solidFill>
              <a:prstDash val="solid"/>
              <a:miter/>
            </a:ln>
          </p:spPr>
          <p:txBody>
            <a:bodyPr/>
            <a:lstStyle/>
            <a:p>
              <a:endParaRPr lang="zh-CN" altLang="en-US"/>
            </a:p>
          </p:txBody>
        </p:sp>
        <p:sp>
          <p:nvSpPr>
            <p:cNvPr id="10" name="TextBox 10"/>
            <p:cNvSpPr txBox="1"/>
            <p:nvPr/>
          </p:nvSpPr>
          <p:spPr>
            <a:xfrm>
              <a:off x="0" y="-47625"/>
              <a:ext cx="1398267" cy="206904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8292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2" name="Freeform 12"/>
          <p:cNvSpPr/>
          <p:nvPr/>
        </p:nvSpPr>
        <p:spPr>
          <a:xfrm>
            <a:off x="74045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3" name="Freeform 13"/>
          <p:cNvSpPr/>
          <p:nvPr/>
        </p:nvSpPr>
        <p:spPr>
          <a:xfrm>
            <a:off x="12979833" y="1711830"/>
            <a:ext cx="3555578" cy="814551"/>
          </a:xfrm>
          <a:custGeom>
            <a:avLst/>
            <a:gdLst/>
            <a:ahLst/>
            <a:cxnLst/>
            <a:rect l="l" t="t" r="r" b="b"/>
            <a:pathLst>
              <a:path w="3555578" h="814551">
                <a:moveTo>
                  <a:pt x="0" y="0"/>
                </a:moveTo>
                <a:lnTo>
                  <a:pt x="3555578" y="0"/>
                </a:lnTo>
                <a:lnTo>
                  <a:pt x="3555578" y="814551"/>
                </a:lnTo>
                <a:lnTo>
                  <a:pt x="0" y="81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14" name="Freeform 14"/>
          <p:cNvSpPr/>
          <p:nvPr/>
        </p:nvSpPr>
        <p:spPr>
          <a:xfrm>
            <a:off x="7561672" y="5688608"/>
            <a:ext cx="3164655" cy="4114800"/>
          </a:xfrm>
          <a:custGeom>
            <a:avLst/>
            <a:gdLst/>
            <a:ahLst/>
            <a:cxnLst/>
            <a:rect l="l" t="t" r="r" b="b"/>
            <a:pathLst>
              <a:path w="3164655" h="4114800">
                <a:moveTo>
                  <a:pt x="0" y="0"/>
                </a:moveTo>
                <a:lnTo>
                  <a:pt x="3164656" y="0"/>
                </a:lnTo>
                <a:lnTo>
                  <a:pt x="316465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CN" altLang="en-US"/>
          </a:p>
        </p:txBody>
      </p:sp>
      <p:sp>
        <p:nvSpPr>
          <p:cNvPr id="15" name="TextBox 15"/>
          <p:cNvSpPr txBox="1"/>
          <p:nvPr/>
        </p:nvSpPr>
        <p:spPr>
          <a:xfrm>
            <a:off x="2680126" y="321316"/>
            <a:ext cx="12927748" cy="2628889"/>
          </a:xfrm>
          <a:prstGeom prst="rect">
            <a:avLst/>
          </a:prstGeom>
        </p:spPr>
        <p:txBody>
          <a:bodyPr lIns="0" tIns="0" rIns="0" bIns="0" rtlCol="0" anchor="t">
            <a:spAutoFit/>
          </a:bodyPr>
          <a:lstStyle/>
          <a:p>
            <a:pPr algn="ctr">
              <a:lnSpc>
                <a:spcPts val="10500"/>
              </a:lnSpc>
            </a:pPr>
            <a:r>
              <a:rPr lang="en-US" sz="7500">
                <a:solidFill>
                  <a:srgbClr val="FAF8F0"/>
                </a:solidFill>
                <a:latin typeface="Coustard"/>
                <a:ea typeface="Coustard"/>
              </a:rPr>
              <a:t>M3：Zoom in on colors</a:t>
            </a:r>
          </a:p>
          <a:p>
            <a:pPr algn="ctr">
              <a:lnSpc>
                <a:spcPts val="10500"/>
              </a:lnSpc>
            </a:pPr>
            <a:endParaRPr lang="en-US" sz="7500">
              <a:solidFill>
                <a:srgbClr val="FAF8F0"/>
              </a:solidFill>
              <a:latin typeface="Coustard"/>
              <a:ea typeface="Coustard"/>
            </a:endParaRPr>
          </a:p>
        </p:txBody>
      </p:sp>
      <p:sp>
        <p:nvSpPr>
          <p:cNvPr id="16" name="TextBox 16"/>
          <p:cNvSpPr txBox="1"/>
          <p:nvPr/>
        </p:nvSpPr>
        <p:spPr>
          <a:xfrm>
            <a:off x="1435472" y="2505091"/>
            <a:ext cx="4492253" cy="712456"/>
          </a:xfrm>
          <a:prstGeom prst="rect">
            <a:avLst/>
          </a:prstGeom>
        </p:spPr>
        <p:txBody>
          <a:bodyPr lIns="0" tIns="0" rIns="0" bIns="0" rtlCol="0" anchor="t">
            <a:spAutoFit/>
          </a:bodyPr>
          <a:lstStyle/>
          <a:p>
            <a:pPr algn="ctr">
              <a:lnSpc>
                <a:spcPts val="5880"/>
              </a:lnSpc>
            </a:pPr>
            <a:r>
              <a:rPr lang="en-US" sz="4200" u="sng">
                <a:solidFill>
                  <a:srgbClr val="1C2143"/>
                </a:solidFill>
                <a:latin typeface="Montserrat Classic"/>
              </a:rPr>
              <a:t>M3.004</a:t>
            </a:r>
          </a:p>
        </p:txBody>
      </p:sp>
      <p:sp>
        <p:nvSpPr>
          <p:cNvPr id="17" name="TextBox 17"/>
          <p:cNvSpPr txBox="1"/>
          <p:nvPr/>
        </p:nvSpPr>
        <p:spPr>
          <a:xfrm>
            <a:off x="6942735" y="2505091"/>
            <a:ext cx="4492253" cy="712456"/>
          </a:xfrm>
          <a:prstGeom prst="rect">
            <a:avLst/>
          </a:prstGeom>
        </p:spPr>
        <p:txBody>
          <a:bodyPr lIns="0" tIns="0" rIns="0" bIns="0" rtlCol="0" anchor="t">
            <a:spAutoFit/>
          </a:bodyPr>
          <a:lstStyle/>
          <a:p>
            <a:pPr algn="ctr">
              <a:lnSpc>
                <a:spcPts val="5880"/>
              </a:lnSpc>
            </a:pPr>
            <a:r>
              <a:rPr lang="en-US" sz="4200">
                <a:solidFill>
                  <a:srgbClr val="1C2143"/>
                </a:solidFill>
                <a:latin typeface="Montserrat Classic"/>
              </a:rPr>
              <a:t>M3.005</a:t>
            </a:r>
          </a:p>
        </p:txBody>
      </p:sp>
      <p:sp>
        <p:nvSpPr>
          <p:cNvPr id="18" name="TextBox 18"/>
          <p:cNvSpPr txBox="1"/>
          <p:nvPr/>
        </p:nvSpPr>
        <p:spPr>
          <a:xfrm>
            <a:off x="12484544" y="2505091"/>
            <a:ext cx="4492253" cy="712456"/>
          </a:xfrm>
          <a:prstGeom prst="rect">
            <a:avLst/>
          </a:prstGeom>
        </p:spPr>
        <p:txBody>
          <a:bodyPr lIns="0" tIns="0" rIns="0" bIns="0" rtlCol="0" anchor="t">
            <a:spAutoFit/>
          </a:bodyPr>
          <a:lstStyle/>
          <a:p>
            <a:pPr algn="ctr">
              <a:lnSpc>
                <a:spcPts val="5880"/>
              </a:lnSpc>
            </a:pPr>
            <a:r>
              <a:rPr lang="en-US" sz="4200">
                <a:solidFill>
                  <a:srgbClr val="1C2143"/>
                </a:solidFill>
                <a:latin typeface="Montserrat Classic"/>
              </a:rPr>
              <a:t>M3.006</a:t>
            </a:r>
          </a:p>
        </p:txBody>
      </p:sp>
      <p:sp>
        <p:nvSpPr>
          <p:cNvPr id="19" name="TextBox 19"/>
          <p:cNvSpPr txBox="1"/>
          <p:nvPr/>
        </p:nvSpPr>
        <p:spPr>
          <a:xfrm>
            <a:off x="952500" y="4957088"/>
            <a:ext cx="5309044" cy="73152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Color a red object</a:t>
            </a:r>
          </a:p>
        </p:txBody>
      </p:sp>
      <p:sp>
        <p:nvSpPr>
          <p:cNvPr id="20" name="TextBox 20"/>
          <p:cNvSpPr txBox="1"/>
          <p:nvPr/>
        </p:nvSpPr>
        <p:spPr>
          <a:xfrm>
            <a:off x="6534340" y="3896003"/>
            <a:ext cx="5309044" cy="147447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Identify red objects around you</a:t>
            </a:r>
          </a:p>
        </p:txBody>
      </p:sp>
      <p:sp>
        <p:nvSpPr>
          <p:cNvPr id="21" name="TextBox 21"/>
          <p:cNvSpPr txBox="1"/>
          <p:nvPr/>
        </p:nvSpPr>
        <p:spPr>
          <a:xfrm>
            <a:off x="12076148" y="4585613"/>
            <a:ext cx="5309044" cy="1474470"/>
          </a:xfrm>
          <a:prstGeom prst="rect">
            <a:avLst/>
          </a:prstGeom>
        </p:spPr>
        <p:txBody>
          <a:bodyPr lIns="0" tIns="0" rIns="0" bIns="0" rtlCol="0" anchor="t">
            <a:spAutoFit/>
          </a:bodyPr>
          <a:lstStyle/>
          <a:p>
            <a:pPr algn="ctr">
              <a:lnSpc>
                <a:spcPts val="5880"/>
              </a:lnSpc>
              <a:spcBef>
                <a:spcPct val="0"/>
              </a:spcBef>
            </a:pPr>
            <a:r>
              <a:rPr lang="en-US" sz="4200" spc="42">
                <a:solidFill>
                  <a:srgbClr val="000000"/>
                </a:solidFill>
                <a:latin typeface="Quattrocento"/>
              </a:rPr>
              <a:t>Create a red-themed artwork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440</Words>
  <Application>Microsoft Office PowerPoint</Application>
  <PresentationFormat>自定义</PresentationFormat>
  <Paragraphs>75</Paragraphs>
  <Slides>14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Coustard</vt:lpstr>
      <vt:lpstr>Arial</vt:lpstr>
      <vt:lpstr>Adele II</vt:lpstr>
      <vt:lpstr>Lilita One</vt:lpstr>
      <vt:lpstr>Montserrat Classic</vt:lpstr>
      <vt:lpstr>Quattrocento</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Green Yellow Aesthetic Cute Notebook Group Project Presentation</dc:title>
  <dc:creator>X1Nano</dc:creator>
  <cp:lastModifiedBy>june wu</cp:lastModifiedBy>
  <cp:revision>2</cp:revision>
  <dcterms:created xsi:type="dcterms:W3CDTF">2006-08-16T00:00:00Z</dcterms:created>
  <dcterms:modified xsi:type="dcterms:W3CDTF">2024-05-16T12:41:05Z</dcterms:modified>
  <dc:identifier>DAGEuZ8YF7w</dc:identifier>
</cp:coreProperties>
</file>